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76" r:id="rId2"/>
    <p:sldId id="300" r:id="rId3"/>
    <p:sldId id="288" r:id="rId4"/>
    <p:sldId id="291" r:id="rId5"/>
    <p:sldId id="277" r:id="rId6"/>
    <p:sldId id="258" r:id="rId7"/>
    <p:sldId id="290" r:id="rId8"/>
    <p:sldId id="259" r:id="rId9"/>
    <p:sldId id="278" r:id="rId10"/>
    <p:sldId id="289" r:id="rId11"/>
    <p:sldId id="283" r:id="rId12"/>
    <p:sldId id="295" r:id="rId13"/>
    <p:sldId id="296" r:id="rId14"/>
    <p:sldId id="285" r:id="rId15"/>
    <p:sldId id="284" r:id="rId16"/>
    <p:sldId id="298" r:id="rId17"/>
    <p:sldId id="271" r:id="rId18"/>
    <p:sldId id="286" r:id="rId19"/>
    <p:sldId id="262" r:id="rId20"/>
    <p:sldId id="299" r:id="rId21"/>
    <p:sldId id="320" r:id="rId22"/>
    <p:sldId id="321" r:id="rId23"/>
    <p:sldId id="322" r:id="rId24"/>
    <p:sldId id="323" r:id="rId25"/>
    <p:sldId id="324" r:id="rId26"/>
    <p:sldId id="325" r:id="rId27"/>
    <p:sldId id="293" r:id="rId28"/>
    <p:sldId id="294" r:id="rId29"/>
    <p:sldId id="274" r:id="rId30"/>
    <p:sldId id="257" r:id="rId31"/>
    <p:sldId id="260" r:id="rId32"/>
    <p:sldId id="261" r:id="rId33"/>
    <p:sldId id="263" r:id="rId34"/>
    <p:sldId id="287"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9" r:id="rId51"/>
    <p:sldId id="316" r:id="rId52"/>
    <p:sldId id="29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99"/>
    <a:srgbClr val="CC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10FA1-F05E-4B93-812E-580AF3759394}" type="doc">
      <dgm:prSet loTypeId="urn:microsoft.com/office/officeart/2009/3/layout/DescendingProcess" loCatId="process" qsTypeId="urn:microsoft.com/office/officeart/2005/8/quickstyle/simple1" qsCatId="simple" csTypeId="urn:microsoft.com/office/officeart/2005/8/colors/colorful1#1" csCatId="colorful" phldr="1"/>
      <dgm:spPr/>
      <dgm:t>
        <a:bodyPr/>
        <a:lstStyle/>
        <a:p>
          <a:endParaRPr lang="en-US"/>
        </a:p>
      </dgm:t>
    </dgm:pt>
    <dgm:pt modelId="{D7729D5F-0D65-4623-9EAD-0106823A8047}">
      <dgm:prSet phldrT="[Text]"/>
      <dgm:spPr/>
      <dgm:t>
        <a:bodyPr/>
        <a:lstStyle/>
        <a:p>
          <a:r>
            <a:rPr lang="de-CH" b="1" dirty="0" smtClean="0">
              <a:solidFill>
                <a:srgbClr val="C00000"/>
              </a:solidFill>
            </a:rPr>
            <a:t>65%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133B7575-E239-4741-B164-D44892DF8778}" type="parTrans" cxnId="{CD1F3AE8-8688-4585-8BA8-6150C0B75F9A}">
      <dgm:prSet/>
      <dgm:spPr/>
      <dgm:t>
        <a:bodyPr/>
        <a:lstStyle/>
        <a:p>
          <a:endParaRPr lang="en-US"/>
        </a:p>
      </dgm:t>
    </dgm:pt>
    <dgm:pt modelId="{DE1A0295-3381-42C7-B58F-1A9E2C9C8F14}" type="sibTrans" cxnId="{CD1F3AE8-8688-4585-8BA8-6150C0B75F9A}">
      <dgm:prSet/>
      <dgm:spPr/>
      <dgm:t>
        <a:bodyPr/>
        <a:lstStyle/>
        <a:p>
          <a:endParaRPr lang="en-US"/>
        </a:p>
      </dgm:t>
    </dgm:pt>
    <dgm:pt modelId="{2FCC1B2F-1CE5-4B49-8775-92D47B431A6B}">
      <dgm:prSet phldrT="[Text]"/>
      <dgm:spPr/>
      <dgm:t>
        <a:bodyPr/>
        <a:lstStyle/>
        <a:p>
          <a:r>
            <a:rPr lang="de-CH" b="1" dirty="0" smtClean="0">
              <a:solidFill>
                <a:srgbClr val="C00000"/>
              </a:solidFill>
            </a:rPr>
            <a:t>142%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FD781BBB-4D4B-4FEB-8CCB-8F8D8F1190F3}" type="parTrans" cxnId="{BE333182-355D-490A-ACE6-E504A86B16F8}">
      <dgm:prSet/>
      <dgm:spPr/>
      <dgm:t>
        <a:bodyPr/>
        <a:lstStyle/>
        <a:p>
          <a:endParaRPr lang="en-US"/>
        </a:p>
      </dgm:t>
    </dgm:pt>
    <dgm:pt modelId="{71964A93-E57D-4F90-8A09-CE869AB0C103}" type="sibTrans" cxnId="{BE333182-355D-490A-ACE6-E504A86B16F8}">
      <dgm:prSet/>
      <dgm:spPr/>
      <dgm:t>
        <a:bodyPr/>
        <a:lstStyle/>
        <a:p>
          <a:endParaRPr lang="en-US"/>
        </a:p>
      </dgm:t>
    </dgm:pt>
    <dgm:pt modelId="{998DA777-FD9B-4D34-B15A-7769D42391E2}">
      <dgm:prSet phldrT="[Text]"/>
      <dgm:spPr/>
      <dgm:t>
        <a:bodyPr/>
        <a:lstStyle/>
        <a:p>
          <a:r>
            <a:rPr lang="de-CH" b="1" dirty="0" smtClean="0">
              <a:solidFill>
                <a:srgbClr val="C00000"/>
              </a:solidFill>
            </a:rPr>
            <a:t>201%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A3DCF511-7078-42F0-843C-AF99E0410937}" type="parTrans" cxnId="{754E266E-E521-4909-A6B8-B1E7E45A6728}">
      <dgm:prSet/>
      <dgm:spPr/>
      <dgm:t>
        <a:bodyPr/>
        <a:lstStyle/>
        <a:p>
          <a:endParaRPr lang="en-US"/>
        </a:p>
      </dgm:t>
    </dgm:pt>
    <dgm:pt modelId="{F2640278-9C10-4593-B4A3-B83FFAB4137D}" type="sibTrans" cxnId="{754E266E-E521-4909-A6B8-B1E7E45A6728}">
      <dgm:prSet/>
      <dgm:spPr/>
      <dgm:t>
        <a:bodyPr/>
        <a:lstStyle/>
        <a:p>
          <a:endParaRPr lang="en-US"/>
        </a:p>
      </dgm:t>
    </dgm:pt>
    <dgm:pt modelId="{EDFC7934-BD10-4DA4-B6E5-5242A2C0FE41}">
      <dgm:prSet phldrT="[Text]"/>
      <dgm:spPr/>
      <dgm:t>
        <a:bodyPr/>
        <a:lstStyle/>
        <a:p>
          <a:r>
            <a:rPr lang="de-CH" b="1" dirty="0" smtClean="0">
              <a:solidFill>
                <a:srgbClr val="C00000"/>
              </a:solidFill>
            </a:rPr>
            <a:t>230%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985DCC75-36C6-46A0-8642-DFC4AF2AAC9A}" type="parTrans" cxnId="{A8C77686-A193-4FBD-B84F-642B6DC3E974}">
      <dgm:prSet/>
      <dgm:spPr/>
      <dgm:t>
        <a:bodyPr/>
        <a:lstStyle/>
        <a:p>
          <a:endParaRPr lang="en-US"/>
        </a:p>
      </dgm:t>
    </dgm:pt>
    <dgm:pt modelId="{C2ACDBF4-BED5-4EB6-89F7-5467F2EC949A}" type="sibTrans" cxnId="{A8C77686-A193-4FBD-B84F-642B6DC3E974}">
      <dgm:prSet/>
      <dgm:spPr/>
      <dgm:t>
        <a:bodyPr/>
        <a:lstStyle/>
        <a:p>
          <a:endParaRPr lang="en-US"/>
        </a:p>
      </dgm:t>
    </dgm:pt>
    <dgm:pt modelId="{3969CC88-1F5C-42AA-BD60-99FCD98E75F5}">
      <dgm:prSet phldrT="[Text]"/>
      <dgm:spPr/>
      <dgm:t>
        <a:bodyPr/>
        <a:lstStyle/>
        <a:p>
          <a:r>
            <a:rPr lang="de-CH" b="1" dirty="0" smtClean="0">
              <a:solidFill>
                <a:srgbClr val="C00000"/>
              </a:solidFill>
            </a:rPr>
            <a:t>236%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D57D6EB7-2A3B-425A-8718-07232825239E}" type="parTrans" cxnId="{78CA52A2-626C-4120-AF50-F3BF3BCAABA7}">
      <dgm:prSet/>
      <dgm:spPr/>
      <dgm:t>
        <a:bodyPr/>
        <a:lstStyle/>
        <a:p>
          <a:endParaRPr lang="en-US"/>
        </a:p>
      </dgm:t>
    </dgm:pt>
    <dgm:pt modelId="{C744EE9E-72F1-434A-B5E0-F1FC8F0CE4B3}" type="sibTrans" cxnId="{78CA52A2-626C-4120-AF50-F3BF3BCAABA7}">
      <dgm:prSet/>
      <dgm:spPr/>
      <dgm:t>
        <a:bodyPr/>
        <a:lstStyle/>
        <a:p>
          <a:endParaRPr lang="en-US"/>
        </a:p>
      </dgm:t>
    </dgm:pt>
    <dgm:pt modelId="{FB7B0FD1-B87E-4831-9400-99DACFF3569A}">
      <dgm:prSet phldrT="[Text]"/>
      <dgm:spPr/>
      <dgm:t>
        <a:bodyPr/>
        <a:lstStyle/>
        <a:p>
          <a:r>
            <a:rPr lang="de-CH" dirty="0" smtClean="0"/>
            <a:t>Fibrinogen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1g/</a:t>
          </a:r>
          <a:r>
            <a:rPr lang="de-CH" dirty="0" err="1" smtClean="0"/>
            <a:t>dL</a:t>
          </a:r>
          <a:r>
            <a:rPr lang="de-CH" dirty="0" smtClean="0"/>
            <a:t> </a:t>
          </a:r>
          <a:endParaRPr lang="en-US" dirty="0"/>
        </a:p>
      </dgm:t>
    </dgm:pt>
    <dgm:pt modelId="{69909AA1-F7D9-4A51-BF71-BBD18A3A3D6E}" type="parTrans" cxnId="{7F959B1A-9E1E-4674-90AF-09CA464B289F}">
      <dgm:prSet/>
      <dgm:spPr/>
      <dgm:t>
        <a:bodyPr/>
        <a:lstStyle/>
        <a:p>
          <a:endParaRPr lang="en-US"/>
        </a:p>
      </dgm:t>
    </dgm:pt>
    <dgm:pt modelId="{F50CFD5E-7941-4801-AE49-A0E4E482EB27}" type="sibTrans" cxnId="{7F959B1A-9E1E-4674-90AF-09CA464B289F}">
      <dgm:prSet/>
      <dgm:spPr/>
      <dgm:t>
        <a:bodyPr/>
        <a:lstStyle/>
        <a:p>
          <a:endParaRPr lang="en-US"/>
        </a:p>
      </dgm:t>
    </dgm:pt>
    <dgm:pt modelId="{2F2C9AB7-4F7A-4327-A037-552134E2A25E}">
      <dgm:prSet phldrT="[Text]"/>
      <dgm:spPr/>
      <dgm:t>
        <a:bodyPr/>
        <a:lstStyle/>
        <a:p>
          <a:r>
            <a:rPr lang="de-CH" dirty="0" err="1" smtClean="0"/>
            <a:t>Prothrombin</a:t>
          </a:r>
          <a:r>
            <a:rPr lang="de-CH" dirty="0" smtClean="0"/>
            <a:t>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71BE86FC-F17E-47AC-9877-AD262E540EA9}" type="parTrans" cxnId="{4B4EBAFF-536C-4A73-9A52-2652BC8D4104}">
      <dgm:prSet/>
      <dgm:spPr/>
      <dgm:t>
        <a:bodyPr/>
        <a:lstStyle/>
        <a:p>
          <a:endParaRPr lang="en-US"/>
        </a:p>
      </dgm:t>
    </dgm:pt>
    <dgm:pt modelId="{738A1E1F-34C7-4792-9B42-07A5796D6F6F}" type="sibTrans" cxnId="{4B4EBAFF-536C-4A73-9A52-2652BC8D4104}">
      <dgm:prSet/>
      <dgm:spPr/>
      <dgm:t>
        <a:bodyPr/>
        <a:lstStyle/>
        <a:p>
          <a:endParaRPr lang="en-US"/>
        </a:p>
      </dgm:t>
    </dgm:pt>
    <dgm:pt modelId="{20DF7471-CB88-4D5A-93A2-7A15BAB184C4}">
      <dgm:prSet phldrT="[Text]"/>
      <dgm:spPr/>
      <dgm:t>
        <a:bodyPr/>
        <a:lstStyle/>
        <a:p>
          <a:r>
            <a:rPr lang="de-CH" dirty="0" err="1" smtClean="0"/>
            <a:t>Platelets</a:t>
          </a:r>
          <a:r>
            <a:rPr lang="de-CH" dirty="0" smtClean="0"/>
            <a:t> </a:t>
          </a:r>
          <a:r>
            <a:rPr lang="de-CH" dirty="0" err="1" smtClean="0"/>
            <a:t>and</a:t>
          </a:r>
          <a:r>
            <a:rPr lang="de-CH" dirty="0" smtClean="0"/>
            <a:t> </a:t>
          </a:r>
          <a:r>
            <a:rPr lang="de-CH" dirty="0" err="1" smtClean="0"/>
            <a:t>factor</a:t>
          </a:r>
          <a:r>
            <a:rPr lang="de-CH" dirty="0" smtClean="0"/>
            <a:t> V </a:t>
          </a:r>
          <a:r>
            <a:rPr lang="de-CH" dirty="0" err="1" smtClean="0"/>
            <a:t>reach</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53872B39-896F-4C74-9D96-34D67F56ADF2}" type="parTrans" cxnId="{25E9B958-B4AA-4FB1-939F-B9CD5408824E}">
      <dgm:prSet/>
      <dgm:spPr/>
      <dgm:t>
        <a:bodyPr/>
        <a:lstStyle/>
        <a:p>
          <a:endParaRPr lang="en-US"/>
        </a:p>
      </dgm:t>
    </dgm:pt>
    <dgm:pt modelId="{E2E9DEA2-BBE9-421A-8AEC-CB872A4CF24B}" type="sibTrans" cxnId="{25E9B958-B4AA-4FB1-939F-B9CD5408824E}">
      <dgm:prSet/>
      <dgm:spPr/>
      <dgm:t>
        <a:bodyPr/>
        <a:lstStyle/>
        <a:p>
          <a:endParaRPr lang="en-US"/>
        </a:p>
      </dgm:t>
    </dgm:pt>
    <dgm:pt modelId="{77E23EA3-0382-4DE2-84C4-7B902428F5C2}">
      <dgm:prSet phldrT="[Text]"/>
      <dgm:spPr/>
      <dgm:t>
        <a:bodyPr/>
        <a:lstStyle/>
        <a:p>
          <a:r>
            <a:rPr lang="de-CH" dirty="0" err="1" smtClean="0"/>
            <a:t>Factor</a:t>
          </a:r>
          <a:r>
            <a:rPr lang="de-CH" dirty="0" smtClean="0"/>
            <a:t> VII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A84B81EF-E669-469D-AEF3-C1C4F93DD1F4}" type="parTrans" cxnId="{9B53118C-3C96-4DFF-9F2F-9CF04F50E18F}">
      <dgm:prSet/>
      <dgm:spPr/>
      <dgm:t>
        <a:bodyPr/>
        <a:lstStyle/>
        <a:p>
          <a:endParaRPr lang="en-US"/>
        </a:p>
      </dgm:t>
    </dgm:pt>
    <dgm:pt modelId="{D9A18C9C-B04F-4566-B9F9-AB97862C1BF3}" type="sibTrans" cxnId="{9B53118C-3C96-4DFF-9F2F-9CF04F50E18F}">
      <dgm:prSet/>
      <dgm:spPr/>
      <dgm:t>
        <a:bodyPr/>
        <a:lstStyle/>
        <a:p>
          <a:endParaRPr lang="en-US"/>
        </a:p>
      </dgm:t>
    </dgm:pt>
    <dgm:pt modelId="{9186E99C-3777-4C8D-9E4D-B8B2BD4F1448}" type="pres">
      <dgm:prSet presAssocID="{8BE10FA1-F05E-4B93-812E-580AF3759394}" presName="Name0" presStyleCnt="0">
        <dgm:presLayoutVars>
          <dgm:chMax val="7"/>
          <dgm:chPref val="5"/>
        </dgm:presLayoutVars>
      </dgm:prSet>
      <dgm:spPr/>
      <dgm:t>
        <a:bodyPr/>
        <a:lstStyle/>
        <a:p>
          <a:endParaRPr lang="en-US"/>
        </a:p>
      </dgm:t>
    </dgm:pt>
    <dgm:pt modelId="{28FA858E-2061-4749-B3C7-DB897AC28D87}" type="pres">
      <dgm:prSet presAssocID="{8BE10FA1-F05E-4B93-812E-580AF3759394}" presName="arrowNode" presStyleLbl="node1" presStyleIdx="0" presStyleCnt="1"/>
      <dgm:spPr/>
    </dgm:pt>
    <dgm:pt modelId="{5FAE04DF-7ADB-4D9C-85B3-8E282DCDA195}" type="pres">
      <dgm:prSet presAssocID="{D7729D5F-0D65-4623-9EAD-0106823A8047}" presName="txNode1" presStyleLbl="revTx" presStyleIdx="0" presStyleCnt="5">
        <dgm:presLayoutVars>
          <dgm:bulletEnabled val="1"/>
        </dgm:presLayoutVars>
      </dgm:prSet>
      <dgm:spPr/>
      <dgm:t>
        <a:bodyPr/>
        <a:lstStyle/>
        <a:p>
          <a:endParaRPr lang="en-US"/>
        </a:p>
      </dgm:t>
    </dgm:pt>
    <dgm:pt modelId="{006FC879-4099-4669-B999-F981DBD74704}" type="pres">
      <dgm:prSet presAssocID="{2FCC1B2F-1CE5-4B49-8775-92D47B431A6B}" presName="txNode2" presStyleLbl="revTx" presStyleIdx="1" presStyleCnt="5">
        <dgm:presLayoutVars>
          <dgm:bulletEnabled val="1"/>
        </dgm:presLayoutVars>
      </dgm:prSet>
      <dgm:spPr/>
      <dgm:t>
        <a:bodyPr/>
        <a:lstStyle/>
        <a:p>
          <a:endParaRPr lang="en-US"/>
        </a:p>
      </dgm:t>
    </dgm:pt>
    <dgm:pt modelId="{50210BD8-10C9-47F3-926D-645A8D726488}" type="pres">
      <dgm:prSet presAssocID="{71964A93-E57D-4F90-8A09-CE869AB0C103}" presName="dotNode2" presStyleCnt="0"/>
      <dgm:spPr/>
    </dgm:pt>
    <dgm:pt modelId="{DE31D8E0-FC82-480B-BB29-A303D0236919}" type="pres">
      <dgm:prSet presAssocID="{71964A93-E57D-4F90-8A09-CE869AB0C103}" presName="dotRepeatNode" presStyleLbl="fgShp" presStyleIdx="0" presStyleCnt="3"/>
      <dgm:spPr/>
      <dgm:t>
        <a:bodyPr/>
        <a:lstStyle/>
        <a:p>
          <a:endParaRPr lang="en-US"/>
        </a:p>
      </dgm:t>
    </dgm:pt>
    <dgm:pt modelId="{C7CC7AB3-7BDC-48A5-BBD7-83CD4CA7FBFB}" type="pres">
      <dgm:prSet presAssocID="{998DA777-FD9B-4D34-B15A-7769D42391E2}" presName="txNode3" presStyleLbl="revTx" presStyleIdx="2" presStyleCnt="5">
        <dgm:presLayoutVars>
          <dgm:bulletEnabled val="1"/>
        </dgm:presLayoutVars>
      </dgm:prSet>
      <dgm:spPr/>
      <dgm:t>
        <a:bodyPr/>
        <a:lstStyle/>
        <a:p>
          <a:endParaRPr lang="en-US"/>
        </a:p>
      </dgm:t>
    </dgm:pt>
    <dgm:pt modelId="{35261C10-3F74-4E7E-88B4-E7F8430BF920}" type="pres">
      <dgm:prSet presAssocID="{F2640278-9C10-4593-B4A3-B83FFAB4137D}" presName="dotNode3" presStyleCnt="0"/>
      <dgm:spPr/>
    </dgm:pt>
    <dgm:pt modelId="{B38CFBC2-27AA-4368-9E7F-43DBB66D6C9E}" type="pres">
      <dgm:prSet presAssocID="{F2640278-9C10-4593-B4A3-B83FFAB4137D}" presName="dotRepeatNode" presStyleLbl="fgShp" presStyleIdx="1" presStyleCnt="3"/>
      <dgm:spPr/>
      <dgm:t>
        <a:bodyPr/>
        <a:lstStyle/>
        <a:p>
          <a:endParaRPr lang="en-US"/>
        </a:p>
      </dgm:t>
    </dgm:pt>
    <dgm:pt modelId="{2DF4F49E-5779-4AB4-9FB1-FB962BC47C7B}" type="pres">
      <dgm:prSet presAssocID="{EDFC7934-BD10-4DA4-B6E5-5242A2C0FE41}" presName="txNode4" presStyleLbl="revTx" presStyleIdx="3" presStyleCnt="5">
        <dgm:presLayoutVars>
          <dgm:bulletEnabled val="1"/>
        </dgm:presLayoutVars>
      </dgm:prSet>
      <dgm:spPr/>
      <dgm:t>
        <a:bodyPr/>
        <a:lstStyle/>
        <a:p>
          <a:endParaRPr lang="en-US"/>
        </a:p>
      </dgm:t>
    </dgm:pt>
    <dgm:pt modelId="{B5D2C19B-1874-4A16-BA9E-FFB3FF1AA398}" type="pres">
      <dgm:prSet presAssocID="{C2ACDBF4-BED5-4EB6-89F7-5467F2EC949A}" presName="dotNode4" presStyleCnt="0"/>
      <dgm:spPr/>
    </dgm:pt>
    <dgm:pt modelId="{81EC4A28-D2D8-47F0-AFEB-EA75DF83A312}" type="pres">
      <dgm:prSet presAssocID="{C2ACDBF4-BED5-4EB6-89F7-5467F2EC949A}" presName="dotRepeatNode" presStyleLbl="fgShp" presStyleIdx="2" presStyleCnt="3"/>
      <dgm:spPr/>
      <dgm:t>
        <a:bodyPr/>
        <a:lstStyle/>
        <a:p>
          <a:endParaRPr lang="en-US"/>
        </a:p>
      </dgm:t>
    </dgm:pt>
    <dgm:pt modelId="{A4AEBF6F-6515-4D23-8BAF-D495F1D7BCF6}" type="pres">
      <dgm:prSet presAssocID="{3969CC88-1F5C-42AA-BD60-99FCD98E75F5}" presName="txNode5" presStyleLbl="revTx" presStyleIdx="4" presStyleCnt="5">
        <dgm:presLayoutVars>
          <dgm:bulletEnabled val="1"/>
        </dgm:presLayoutVars>
      </dgm:prSet>
      <dgm:spPr/>
      <dgm:t>
        <a:bodyPr/>
        <a:lstStyle/>
        <a:p>
          <a:endParaRPr lang="en-US"/>
        </a:p>
      </dgm:t>
    </dgm:pt>
  </dgm:ptLst>
  <dgm:cxnLst>
    <dgm:cxn modelId="{25E9B958-B4AA-4FB1-939F-B9CD5408824E}" srcId="{EDFC7934-BD10-4DA4-B6E5-5242A2C0FE41}" destId="{20DF7471-CB88-4D5A-93A2-7A15BAB184C4}" srcOrd="0" destOrd="0" parTransId="{53872B39-896F-4C74-9D96-34D67F56ADF2}" sibTransId="{E2E9DEA2-BBE9-421A-8AEC-CB872A4CF24B}"/>
    <dgm:cxn modelId="{6CACC320-120B-41FE-870F-7F00334BA33A}" type="presOf" srcId="{20DF7471-CB88-4D5A-93A2-7A15BAB184C4}" destId="{2DF4F49E-5779-4AB4-9FB1-FB962BC47C7B}" srcOrd="0" destOrd="1" presId="urn:microsoft.com/office/officeart/2009/3/layout/DescendingProcess"/>
    <dgm:cxn modelId="{B79295AC-86D3-41F2-9158-3C3D50DD6845}" type="presOf" srcId="{77E23EA3-0382-4DE2-84C4-7B902428F5C2}" destId="{A4AEBF6F-6515-4D23-8BAF-D495F1D7BCF6}" srcOrd="0" destOrd="1" presId="urn:microsoft.com/office/officeart/2009/3/layout/DescendingProcess"/>
    <dgm:cxn modelId="{4B4EBAFF-536C-4A73-9A52-2652BC8D4104}" srcId="{998DA777-FD9B-4D34-B15A-7769D42391E2}" destId="{2F2C9AB7-4F7A-4327-A037-552134E2A25E}" srcOrd="0" destOrd="0" parTransId="{71BE86FC-F17E-47AC-9877-AD262E540EA9}" sibTransId="{738A1E1F-34C7-4792-9B42-07A5796D6F6F}"/>
    <dgm:cxn modelId="{0AAC55A3-D14F-4A93-A2C8-164E159B6AD0}" type="presOf" srcId="{EDFC7934-BD10-4DA4-B6E5-5242A2C0FE41}" destId="{2DF4F49E-5779-4AB4-9FB1-FB962BC47C7B}" srcOrd="0" destOrd="0" presId="urn:microsoft.com/office/officeart/2009/3/layout/DescendingProcess"/>
    <dgm:cxn modelId="{0C1B296A-9A5B-49BE-AEC9-93408B9B0F7B}" type="presOf" srcId="{C2ACDBF4-BED5-4EB6-89F7-5467F2EC949A}" destId="{81EC4A28-D2D8-47F0-AFEB-EA75DF83A312}" srcOrd="0" destOrd="0" presId="urn:microsoft.com/office/officeart/2009/3/layout/DescendingProcess"/>
    <dgm:cxn modelId="{5CEB0A98-EDBC-45D7-BC0A-2CBD0E045914}" type="presOf" srcId="{2FCC1B2F-1CE5-4B49-8775-92D47B431A6B}" destId="{006FC879-4099-4669-B999-F981DBD74704}" srcOrd="0" destOrd="0" presId="urn:microsoft.com/office/officeart/2009/3/layout/DescendingProcess"/>
    <dgm:cxn modelId="{F894E611-D9FC-4B0D-BB6E-174E72D1C6F8}" type="presOf" srcId="{3969CC88-1F5C-42AA-BD60-99FCD98E75F5}" destId="{A4AEBF6F-6515-4D23-8BAF-D495F1D7BCF6}" srcOrd="0" destOrd="0" presId="urn:microsoft.com/office/officeart/2009/3/layout/DescendingProcess"/>
    <dgm:cxn modelId="{DB974A66-8F59-40AE-B0D9-97B81934E6E0}" type="presOf" srcId="{2F2C9AB7-4F7A-4327-A037-552134E2A25E}" destId="{C7CC7AB3-7BDC-48A5-BBD7-83CD4CA7FBFB}" srcOrd="0" destOrd="1" presId="urn:microsoft.com/office/officeart/2009/3/layout/DescendingProcess"/>
    <dgm:cxn modelId="{9BC0F07A-33B4-4B54-B3C1-3F1FC3090A80}" type="presOf" srcId="{F2640278-9C10-4593-B4A3-B83FFAB4137D}" destId="{B38CFBC2-27AA-4368-9E7F-43DBB66D6C9E}" srcOrd="0" destOrd="0" presId="urn:microsoft.com/office/officeart/2009/3/layout/DescendingProcess"/>
    <dgm:cxn modelId="{CE35F8D6-A34F-4AA7-B4C7-38E797086217}" type="presOf" srcId="{FB7B0FD1-B87E-4831-9400-99DACFF3569A}" destId="{006FC879-4099-4669-B999-F981DBD74704}" srcOrd="0" destOrd="1" presId="urn:microsoft.com/office/officeart/2009/3/layout/DescendingProcess"/>
    <dgm:cxn modelId="{CD1F3AE8-8688-4585-8BA8-6150C0B75F9A}" srcId="{8BE10FA1-F05E-4B93-812E-580AF3759394}" destId="{D7729D5F-0D65-4623-9EAD-0106823A8047}" srcOrd="0" destOrd="0" parTransId="{133B7575-E239-4741-B164-D44892DF8778}" sibTransId="{DE1A0295-3381-42C7-B58F-1A9E2C9C8F14}"/>
    <dgm:cxn modelId="{7F959B1A-9E1E-4674-90AF-09CA464B289F}" srcId="{2FCC1B2F-1CE5-4B49-8775-92D47B431A6B}" destId="{FB7B0FD1-B87E-4831-9400-99DACFF3569A}" srcOrd="0" destOrd="0" parTransId="{69909AA1-F7D9-4A51-BF71-BBD18A3A3D6E}" sibTransId="{F50CFD5E-7941-4801-AE49-A0E4E482EB27}"/>
    <dgm:cxn modelId="{78CA52A2-626C-4120-AF50-F3BF3BCAABA7}" srcId="{8BE10FA1-F05E-4B93-812E-580AF3759394}" destId="{3969CC88-1F5C-42AA-BD60-99FCD98E75F5}" srcOrd="4" destOrd="0" parTransId="{D57D6EB7-2A3B-425A-8718-07232825239E}" sibTransId="{C744EE9E-72F1-434A-B5E0-F1FC8F0CE4B3}"/>
    <dgm:cxn modelId="{9B53118C-3C96-4DFF-9F2F-9CF04F50E18F}" srcId="{3969CC88-1F5C-42AA-BD60-99FCD98E75F5}" destId="{77E23EA3-0382-4DE2-84C4-7B902428F5C2}" srcOrd="0" destOrd="0" parTransId="{A84B81EF-E669-469D-AEF3-C1C4F93DD1F4}" sibTransId="{D9A18C9C-B04F-4566-B9F9-AB97862C1BF3}"/>
    <dgm:cxn modelId="{D8164E6C-EA8D-4815-95C2-3CED4DB26A0A}" type="presOf" srcId="{998DA777-FD9B-4D34-B15A-7769D42391E2}" destId="{C7CC7AB3-7BDC-48A5-BBD7-83CD4CA7FBFB}" srcOrd="0" destOrd="0" presId="urn:microsoft.com/office/officeart/2009/3/layout/DescendingProcess"/>
    <dgm:cxn modelId="{BE333182-355D-490A-ACE6-E504A86B16F8}" srcId="{8BE10FA1-F05E-4B93-812E-580AF3759394}" destId="{2FCC1B2F-1CE5-4B49-8775-92D47B431A6B}" srcOrd="1" destOrd="0" parTransId="{FD781BBB-4D4B-4FEB-8CCB-8F8D8F1190F3}" sibTransId="{71964A93-E57D-4F90-8A09-CE869AB0C103}"/>
    <dgm:cxn modelId="{21A4984E-9D46-4D86-ABBA-3021FFC972E1}" type="presOf" srcId="{71964A93-E57D-4F90-8A09-CE869AB0C103}" destId="{DE31D8E0-FC82-480B-BB29-A303D0236919}" srcOrd="0" destOrd="0" presId="urn:microsoft.com/office/officeart/2009/3/layout/DescendingProcess"/>
    <dgm:cxn modelId="{754E266E-E521-4909-A6B8-B1E7E45A6728}" srcId="{8BE10FA1-F05E-4B93-812E-580AF3759394}" destId="{998DA777-FD9B-4D34-B15A-7769D42391E2}" srcOrd="2" destOrd="0" parTransId="{A3DCF511-7078-42F0-843C-AF99E0410937}" sibTransId="{F2640278-9C10-4593-B4A3-B83FFAB4137D}"/>
    <dgm:cxn modelId="{48E0A2F5-59A9-470F-A5E9-9F81AED4368B}" type="presOf" srcId="{D7729D5F-0D65-4623-9EAD-0106823A8047}" destId="{5FAE04DF-7ADB-4D9C-85B3-8E282DCDA195}" srcOrd="0" destOrd="0" presId="urn:microsoft.com/office/officeart/2009/3/layout/DescendingProcess"/>
    <dgm:cxn modelId="{6A8DAAD6-9175-47BF-A3A3-77FA0390726D}" type="presOf" srcId="{8BE10FA1-F05E-4B93-812E-580AF3759394}" destId="{9186E99C-3777-4C8D-9E4D-B8B2BD4F1448}" srcOrd="0" destOrd="0" presId="urn:microsoft.com/office/officeart/2009/3/layout/DescendingProcess"/>
    <dgm:cxn modelId="{A8C77686-A193-4FBD-B84F-642B6DC3E974}" srcId="{8BE10FA1-F05E-4B93-812E-580AF3759394}" destId="{EDFC7934-BD10-4DA4-B6E5-5242A2C0FE41}" srcOrd="3" destOrd="0" parTransId="{985DCC75-36C6-46A0-8642-DFC4AF2AAC9A}" sibTransId="{C2ACDBF4-BED5-4EB6-89F7-5467F2EC949A}"/>
    <dgm:cxn modelId="{3D37889A-EA8E-4798-9925-AD4D4ED777D6}" type="presParOf" srcId="{9186E99C-3777-4C8D-9E4D-B8B2BD4F1448}" destId="{28FA858E-2061-4749-B3C7-DB897AC28D87}" srcOrd="0" destOrd="0" presId="urn:microsoft.com/office/officeart/2009/3/layout/DescendingProcess"/>
    <dgm:cxn modelId="{4F3A3F98-4AA0-449F-B3D1-20EF38FEB132}" type="presParOf" srcId="{9186E99C-3777-4C8D-9E4D-B8B2BD4F1448}" destId="{5FAE04DF-7ADB-4D9C-85B3-8E282DCDA195}" srcOrd="1" destOrd="0" presId="urn:microsoft.com/office/officeart/2009/3/layout/DescendingProcess"/>
    <dgm:cxn modelId="{25BC495A-97B5-410E-B199-9663B54C2E22}" type="presParOf" srcId="{9186E99C-3777-4C8D-9E4D-B8B2BD4F1448}" destId="{006FC879-4099-4669-B999-F981DBD74704}" srcOrd="2" destOrd="0" presId="urn:microsoft.com/office/officeart/2009/3/layout/DescendingProcess"/>
    <dgm:cxn modelId="{9A21CB4E-B158-4999-A841-12159B47F83F}" type="presParOf" srcId="{9186E99C-3777-4C8D-9E4D-B8B2BD4F1448}" destId="{50210BD8-10C9-47F3-926D-645A8D726488}" srcOrd="3" destOrd="0" presId="urn:microsoft.com/office/officeart/2009/3/layout/DescendingProcess"/>
    <dgm:cxn modelId="{42009CDA-1459-43E9-91FE-FBC296A5567F}" type="presParOf" srcId="{50210BD8-10C9-47F3-926D-645A8D726488}" destId="{DE31D8E0-FC82-480B-BB29-A303D0236919}" srcOrd="0" destOrd="0" presId="urn:microsoft.com/office/officeart/2009/3/layout/DescendingProcess"/>
    <dgm:cxn modelId="{55468BCA-0E57-4562-A713-6761FB8EC66E}" type="presParOf" srcId="{9186E99C-3777-4C8D-9E4D-B8B2BD4F1448}" destId="{C7CC7AB3-7BDC-48A5-BBD7-83CD4CA7FBFB}" srcOrd="4" destOrd="0" presId="urn:microsoft.com/office/officeart/2009/3/layout/DescendingProcess"/>
    <dgm:cxn modelId="{56AD8F25-2B40-4CD7-871E-74CD0A1937CE}" type="presParOf" srcId="{9186E99C-3777-4C8D-9E4D-B8B2BD4F1448}" destId="{35261C10-3F74-4E7E-88B4-E7F8430BF920}" srcOrd="5" destOrd="0" presId="urn:microsoft.com/office/officeart/2009/3/layout/DescendingProcess"/>
    <dgm:cxn modelId="{11782B67-4E32-4D68-A9E8-E31BFD8BA4AA}" type="presParOf" srcId="{35261C10-3F74-4E7E-88B4-E7F8430BF920}" destId="{B38CFBC2-27AA-4368-9E7F-43DBB66D6C9E}" srcOrd="0" destOrd="0" presId="urn:microsoft.com/office/officeart/2009/3/layout/DescendingProcess"/>
    <dgm:cxn modelId="{605FF34F-8194-4E2C-BF53-D2DC3209E092}" type="presParOf" srcId="{9186E99C-3777-4C8D-9E4D-B8B2BD4F1448}" destId="{2DF4F49E-5779-4AB4-9FB1-FB962BC47C7B}" srcOrd="6" destOrd="0" presId="urn:microsoft.com/office/officeart/2009/3/layout/DescendingProcess"/>
    <dgm:cxn modelId="{73886B54-F441-411F-A2F0-1418425F5B22}" type="presParOf" srcId="{9186E99C-3777-4C8D-9E4D-B8B2BD4F1448}" destId="{B5D2C19B-1874-4A16-BA9E-FFB3FF1AA398}" srcOrd="7" destOrd="0" presId="urn:microsoft.com/office/officeart/2009/3/layout/DescendingProcess"/>
    <dgm:cxn modelId="{9133C1BD-E36F-45A1-B816-2BEB86169595}" type="presParOf" srcId="{B5D2C19B-1874-4A16-BA9E-FFB3FF1AA398}" destId="{81EC4A28-D2D8-47F0-AFEB-EA75DF83A312}" srcOrd="0" destOrd="0" presId="urn:microsoft.com/office/officeart/2009/3/layout/DescendingProcess"/>
    <dgm:cxn modelId="{39A1AEEC-6D6D-4E9F-9DD6-CE3460A0FBDE}" type="presParOf" srcId="{9186E99C-3777-4C8D-9E4D-B8B2BD4F1448}" destId="{A4AEBF6F-6515-4D23-8BAF-D495F1D7BCF6}" srcOrd="8" destOrd="0" presId="urn:microsoft.com/office/officeart/2009/3/layout/Descending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A858E-2061-4749-B3C7-DB897AC28D87}">
      <dsp:nvSpPr>
        <dsp:cNvPr id="0" name=""/>
        <dsp:cNvSpPr/>
      </dsp:nvSpPr>
      <dsp:spPr>
        <a:xfrm rot="4396374">
          <a:off x="1062985" y="802638"/>
          <a:ext cx="3481973" cy="24282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1D8E0-FC82-480B-BB29-A303D0236919}">
      <dsp:nvSpPr>
        <dsp:cNvPr id="0" name=""/>
        <dsp:cNvSpPr/>
      </dsp:nvSpPr>
      <dsp:spPr>
        <a:xfrm>
          <a:off x="2367343" y="1119705"/>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8CFBC2-27AA-4368-9E7F-43DBB66D6C9E}">
      <dsp:nvSpPr>
        <dsp:cNvPr id="0" name=""/>
        <dsp:cNvSpPr/>
      </dsp:nvSpPr>
      <dsp:spPr>
        <a:xfrm>
          <a:off x="2969427" y="1605340"/>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C4A28-D2D8-47F0-AFEB-EA75DF83A312}">
      <dsp:nvSpPr>
        <dsp:cNvPr id="0" name=""/>
        <dsp:cNvSpPr/>
      </dsp:nvSpPr>
      <dsp:spPr>
        <a:xfrm>
          <a:off x="3420656" y="2173260"/>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E04DF-7ADB-4D9C-85B3-8E282DCDA195}">
      <dsp:nvSpPr>
        <dsp:cNvPr id="0" name=""/>
        <dsp:cNvSpPr/>
      </dsp:nvSpPr>
      <dsp:spPr>
        <a:xfrm>
          <a:off x="829564" y="0"/>
          <a:ext cx="1641642"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de-CH" sz="1400" b="1" kern="1200" dirty="0" smtClean="0">
              <a:solidFill>
                <a:srgbClr val="C00000"/>
              </a:solidFill>
            </a:rPr>
            <a:t>65%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dsp:txBody>
      <dsp:txXfrm>
        <a:off x="829564" y="0"/>
        <a:ext cx="1641642" cy="645363"/>
      </dsp:txXfrm>
    </dsp:sp>
    <dsp:sp modelId="{006FC879-4099-4669-B999-F981DBD74704}">
      <dsp:nvSpPr>
        <dsp:cNvPr id="0" name=""/>
        <dsp:cNvSpPr/>
      </dsp:nvSpPr>
      <dsp:spPr>
        <a:xfrm>
          <a:off x="2870525" y="840988"/>
          <a:ext cx="2395910"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142%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smtClean="0"/>
            <a:t>Fibrinogen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1g/</a:t>
          </a:r>
          <a:r>
            <a:rPr lang="de-CH" sz="1100" kern="1200" dirty="0" err="1" smtClean="0"/>
            <a:t>dL</a:t>
          </a:r>
          <a:r>
            <a:rPr lang="de-CH" sz="1100" kern="1200" dirty="0" smtClean="0"/>
            <a:t> </a:t>
          </a:r>
          <a:endParaRPr lang="en-US" sz="1100" kern="1200" dirty="0"/>
        </a:p>
      </dsp:txBody>
      <dsp:txXfrm>
        <a:off x="2870525" y="840988"/>
        <a:ext cx="2395910" cy="645363"/>
      </dsp:txXfrm>
    </dsp:sp>
    <dsp:sp modelId="{C7CC7AB3-7BDC-48A5-BBD7-83CD4CA7FBFB}">
      <dsp:nvSpPr>
        <dsp:cNvPr id="0" name=""/>
        <dsp:cNvSpPr/>
      </dsp:nvSpPr>
      <dsp:spPr>
        <a:xfrm>
          <a:off x="829564" y="1326624"/>
          <a:ext cx="1907854"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201%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Prothrombin</a:t>
          </a:r>
          <a:r>
            <a:rPr lang="de-CH" sz="1100" kern="1200" dirty="0" smtClean="0"/>
            <a:t>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829564" y="1326624"/>
        <a:ext cx="1907854" cy="645363"/>
      </dsp:txXfrm>
    </dsp:sp>
    <dsp:sp modelId="{2DF4F49E-5779-4AB4-9FB1-FB962BC47C7B}">
      <dsp:nvSpPr>
        <dsp:cNvPr id="0" name=""/>
        <dsp:cNvSpPr/>
      </dsp:nvSpPr>
      <dsp:spPr>
        <a:xfrm>
          <a:off x="3802268" y="1894544"/>
          <a:ext cx="1464167"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230%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Platelets</a:t>
          </a:r>
          <a:r>
            <a:rPr lang="de-CH" sz="1100" kern="1200" dirty="0" smtClean="0"/>
            <a:t> </a:t>
          </a:r>
          <a:r>
            <a:rPr lang="de-CH" sz="1100" kern="1200" dirty="0" err="1" smtClean="0"/>
            <a:t>and</a:t>
          </a:r>
          <a:r>
            <a:rPr lang="de-CH" sz="1100" kern="1200" dirty="0" smtClean="0"/>
            <a:t> </a:t>
          </a:r>
          <a:r>
            <a:rPr lang="de-CH" sz="1100" kern="1200" dirty="0" err="1" smtClean="0"/>
            <a:t>factor</a:t>
          </a:r>
          <a:r>
            <a:rPr lang="de-CH" sz="1100" kern="1200" dirty="0" smtClean="0"/>
            <a:t> V </a:t>
          </a:r>
          <a:r>
            <a:rPr lang="de-CH" sz="1100" kern="1200" dirty="0" err="1" smtClean="0"/>
            <a:t>reach</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3802268" y="1894544"/>
        <a:ext cx="1464167" cy="645363"/>
      </dsp:txXfrm>
    </dsp:sp>
    <dsp:sp modelId="{A4AEBF6F-6515-4D23-8BAF-D495F1D7BCF6}">
      <dsp:nvSpPr>
        <dsp:cNvPr id="0" name=""/>
        <dsp:cNvSpPr/>
      </dsp:nvSpPr>
      <dsp:spPr>
        <a:xfrm>
          <a:off x="3048000" y="3388156"/>
          <a:ext cx="2218436"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236%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Factor</a:t>
          </a:r>
          <a:r>
            <a:rPr lang="de-CH" sz="1100" kern="1200" dirty="0" smtClean="0"/>
            <a:t> VII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3048000" y="3388156"/>
        <a:ext cx="2218436" cy="64536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DE6A1-3C7B-4671-8104-1E2D73E9B6C9}" type="datetimeFigureOut">
              <a:rPr lang="en-US" smtClean="0"/>
              <a:pPr/>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716C8-25F2-4057-9101-7C53A9F732AC}" type="slidenum">
              <a:rPr lang="en-US" smtClean="0"/>
              <a:pPr/>
              <a:t>‹#›</a:t>
            </a:fld>
            <a:endParaRPr lang="en-US"/>
          </a:p>
        </p:txBody>
      </p:sp>
    </p:spTree>
    <p:extLst>
      <p:ext uri="{BB962C8B-B14F-4D97-AF65-F5344CB8AC3E}">
        <p14:creationId xmlns:p14="http://schemas.microsoft.com/office/powerpoint/2010/main" xmlns="" val="3770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7400" indent="-228600" defTabSz="936625">
              <a:spcBef>
                <a:spcPct val="30000"/>
              </a:spcBef>
              <a:defRPr sz="1200">
                <a:solidFill>
                  <a:schemeClr val="tx1"/>
                </a:solidFill>
                <a:latin typeface="Times New Roman"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777AF6-8AE1-4007-8BBB-03B3F3FFD1A6}"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a:xfrm>
            <a:off x="92075" y="746125"/>
            <a:ext cx="6629400" cy="3729038"/>
          </a:xfrm>
          <a:ln/>
        </p:spPr>
      </p:sp>
      <p:sp>
        <p:nvSpPr>
          <p:cNvPr id="36868" name="Rectangle 3"/>
          <p:cNvSpPr>
            <a:spLocks noGrp="1" noChangeArrowheads="1"/>
          </p:cNvSpPr>
          <p:nvPr>
            <p:ph type="body" idx="1"/>
          </p:nvPr>
        </p:nvSpPr>
        <p:spPr>
          <a:xfrm>
            <a:off x="681038" y="4724400"/>
            <a:ext cx="5451475" cy="44751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ltLang="en-US" smtClean="0"/>
              <a:t>There are 5 different test available vor clincal routine:</a:t>
            </a:r>
          </a:p>
          <a:p>
            <a:pPr eaLnBrk="1" hangingPunct="1"/>
            <a:endParaRPr lang="de-DE" altLang="en-US" smtClean="0"/>
          </a:p>
          <a:p>
            <a:pPr eaLnBrk="1" hangingPunct="1"/>
            <a:r>
              <a:rPr lang="de-DE" altLang="en-US" smtClean="0"/>
              <a:t>First we do have two standard tests such as INTEM and EXTEM. The Intem-test is activated by an intrinsic activator similar to APTT, the extem test is activated by an extrinsic activator similar to Quick.</a:t>
            </a:r>
          </a:p>
          <a:p>
            <a:pPr eaLnBrk="1" hangingPunct="1"/>
            <a:endParaRPr lang="de-DE" altLang="en-US" smtClean="0"/>
          </a:p>
          <a:p>
            <a:pPr eaLnBrk="1" hangingPunct="1"/>
            <a:r>
              <a:rPr lang="de-DE" altLang="en-US" smtClean="0"/>
              <a:t>At least there are three special test available, the HEPTEM, the FIBTEM and the APTEM, which I will discuss in the following.</a:t>
            </a:r>
          </a:p>
          <a:p>
            <a:pPr eaLnBrk="1" hangingPunct="1"/>
            <a:endParaRPr lang="de-DE" altLang="en-US" smtClean="0"/>
          </a:p>
          <a:p>
            <a:pPr eaLnBrk="1" hangingPunct="1"/>
            <a:r>
              <a:rPr lang="de-DE" altLang="en-US" smtClean="0"/>
              <a:t>Now this was the cumbersome and the boring part of my presentation and I hope you are not sleepe becaus in the following I will try to demonstrate the usefulness of thrombelastography for clinical problems.</a:t>
            </a:r>
          </a:p>
          <a:p>
            <a:pPr eaLnBrk="1" hangingPunct="1"/>
            <a:r>
              <a:rPr lang="de-DE" altLang="en-US" smtClean="0"/>
              <a:t> </a:t>
            </a:r>
          </a:p>
        </p:txBody>
      </p:sp>
    </p:spTree>
    <p:extLst>
      <p:ext uri="{BB962C8B-B14F-4D97-AF65-F5344CB8AC3E}">
        <p14:creationId xmlns:p14="http://schemas.microsoft.com/office/powerpoint/2010/main" xmlns="" val="212452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6146"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a:latin typeface="Arial" panose="020B0604020202020204" pitchFamily="34" charset="0"/>
                <a:ea typeface="msgothic" charset="0"/>
                <a:cs typeface="msgothic" charset="0"/>
              </a:rPr>
              <a:t>Fibrinogen algorithm.</a:t>
            </a:r>
            <a:r>
              <a:rPr lang="en-GB" altLang="en-US">
                <a:latin typeface="Arial" panose="020B0604020202020204" pitchFamily="34" charset="0"/>
                <a:ea typeface="msgothic" charset="0"/>
                <a:cs typeface="msgothic" charset="0"/>
              </a:rPr>
              <a:t> Suggested management strategy for the bleeding patient with a focus on fibrinogen measurement and repletion strategies.</a:t>
            </a:r>
          </a:p>
        </p:txBody>
      </p:sp>
    </p:spTree>
    <p:extLst>
      <p:ext uri="{BB962C8B-B14F-4D97-AF65-F5344CB8AC3E}">
        <p14:creationId xmlns:p14="http://schemas.microsoft.com/office/powerpoint/2010/main" xmlns="" val="182117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574"/>
              </a:spcBef>
            </a:pPr>
            <a:r>
              <a:rPr lang="en-US" dirty="0" smtClean="0"/>
              <a:t>Supplementation of plasma fibrinogen can be carried out via administration of fresh frozen plasma (FFP), cryoprecipitate, or fibrinogen concentrate. These options vary significantly in their efficacy, safety and speed of infusion. </a:t>
            </a:r>
          </a:p>
          <a:p>
            <a:pPr>
              <a:spcBef>
                <a:spcPts val="574"/>
              </a:spcBef>
              <a:defRPr/>
            </a:pPr>
            <a:r>
              <a:rPr lang="en-US" dirty="0" smtClean="0"/>
              <a:t>FFP is an allogeneic blood product containing all components of human plasma at or below normal physiological concentrations. The average concentration of fibrinogen in FFP is ~2 g/L,</a:t>
            </a:r>
            <a:r>
              <a:rPr lang="en-US" baseline="30000" dirty="0" smtClean="0"/>
              <a:t>1</a:t>
            </a:r>
            <a:r>
              <a:rPr lang="en-US" dirty="0" smtClean="0"/>
              <a:t> limiting the extent to which it can raise fibrinogen levels. Infusion volumes to reach the target fibrinogen level are often high or even unfeasible, and there may be a risk of fluid overload. Accurate dosing is impossible due to variable concentrations of coagulation factors. </a:t>
            </a:r>
          </a:p>
          <a:p>
            <a:pPr>
              <a:spcBef>
                <a:spcPts val="574"/>
              </a:spcBef>
              <a:defRPr/>
            </a:pPr>
            <a:r>
              <a:rPr lang="en-US" dirty="0" smtClean="0"/>
              <a:t>Standard FFP does not undergo viral inactivation and is therefore associated with a theoretical risk of pathogen transmission. Also, allogeneic blood products contain antigens and antibodies that can cause reactions such as transfusion-associated acute lung injury (TRALI). </a:t>
            </a:r>
          </a:p>
          <a:p>
            <a:pPr>
              <a:spcBef>
                <a:spcPts val="574"/>
              </a:spcBef>
            </a:pPr>
            <a:r>
              <a:rPr lang="en-US" dirty="0" smtClean="0"/>
              <a:t>The need for cross-matching and thawing before administration, as well as high infusion volumes, means that administration of FFP is slow, potentially compromising outcomes in emergency situations. </a:t>
            </a:r>
          </a:p>
          <a:p>
            <a:pPr>
              <a:spcBef>
                <a:spcPts val="574"/>
              </a:spcBef>
            </a:pPr>
            <a:r>
              <a:rPr lang="en-US" dirty="0" smtClean="0"/>
              <a:t>Cryoprecipitate is quicker to administer than FFP due to smaller infusion volumes, but cross-matching and thawing are still required.</a:t>
            </a:r>
          </a:p>
          <a:p>
            <a:pPr>
              <a:spcBef>
                <a:spcPts val="574"/>
              </a:spcBef>
              <a:defRPr/>
            </a:pPr>
            <a:r>
              <a:rPr lang="de-DE" dirty="0" smtClean="0"/>
              <a:t>In contrast, fibrinogen concentrate is stored as a lyophilised powder. It is easily prepared using sterile water (50 mL per 1 g vial); this can be done in 3 minutes. Blood group matching is not required, no thawing or warming is necessary, and infusion volumes are low.</a:t>
            </a:r>
            <a:r>
              <a:rPr lang="en-US" dirty="0" smtClean="0"/>
              <a:t> </a:t>
            </a:r>
          </a:p>
          <a:p>
            <a:pPr>
              <a:spcBef>
                <a:spcPts val="574"/>
              </a:spcBef>
            </a:pPr>
            <a:endParaRPr lang="en-GB" dirty="0"/>
          </a:p>
        </p:txBody>
      </p:sp>
      <p:sp>
        <p:nvSpPr>
          <p:cNvPr id="4" name="Slide Number Placeholder 3"/>
          <p:cNvSpPr>
            <a:spLocks noGrp="1"/>
          </p:cNvSpPr>
          <p:nvPr>
            <p:ph type="sldNum" sz="quarter" idx="10"/>
          </p:nvPr>
        </p:nvSpPr>
        <p:spPr/>
        <p:txBody>
          <a:bodyPr/>
          <a:lstStyle/>
          <a:p>
            <a:fld id="{3AB581BD-5770-4785-AC13-7D9D88791038}" type="slidenum">
              <a:rPr lang="en-GB" smtClean="0"/>
              <a:pPr/>
              <a:t>23</a:t>
            </a:fld>
            <a:endParaRPr lang="en-GB" dirty="0"/>
          </a:p>
        </p:txBody>
      </p:sp>
      <p:sp>
        <p:nvSpPr>
          <p:cNvPr id="5" name="TextBox 4"/>
          <p:cNvSpPr txBox="1"/>
          <p:nvPr/>
        </p:nvSpPr>
        <p:spPr>
          <a:xfrm>
            <a:off x="686062" y="9262734"/>
            <a:ext cx="5425552" cy="279410"/>
          </a:xfrm>
          <a:prstGeom prst="rect">
            <a:avLst/>
          </a:prstGeom>
          <a:noFill/>
        </p:spPr>
        <p:txBody>
          <a:bodyPr wrap="square" lIns="92305" tIns="46152" rIns="92305" bIns="46152" rtlCol="0">
            <a:spAutoFit/>
          </a:bodyPr>
          <a:lstStyle/>
          <a:p>
            <a:pPr marL="218793" indent="-218793">
              <a:spcBef>
                <a:spcPct val="30000"/>
              </a:spcBef>
              <a:buFont typeface="+mj-lt"/>
              <a:buAutoNum type="arabicPeriod"/>
              <a:defRPr/>
            </a:pPr>
            <a:r>
              <a:rPr lang="en-GB" sz="1100" dirty="0">
                <a:latin typeface="Calibri" pitchFamily="34" charset="0"/>
              </a:rPr>
              <a:t>Ketchum L, </a:t>
            </a:r>
            <a:r>
              <a:rPr lang="en-GB" sz="1100" i="1" dirty="0">
                <a:latin typeface="Calibri" pitchFamily="34" charset="0"/>
              </a:rPr>
              <a:t>et al</a:t>
            </a:r>
            <a:r>
              <a:rPr lang="en-GB" sz="1100" dirty="0">
                <a:latin typeface="Calibri" pitchFamily="34" charset="0"/>
              </a:rPr>
              <a:t>. J Trauma 2006;60:S51–8</a:t>
            </a:r>
          </a:p>
        </p:txBody>
      </p:sp>
    </p:spTree>
    <p:extLst>
      <p:ext uri="{BB962C8B-B14F-4D97-AF65-F5344CB8AC3E}">
        <p14:creationId xmlns:p14="http://schemas.microsoft.com/office/powerpoint/2010/main" xmlns="" val="276503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87911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173287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243017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227695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36615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137198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261796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26507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424975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37778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A82B-7DF0-4426-93FF-5BC87555A080}"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5538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7A82B-7DF0-4426-93FF-5BC87555A080}" type="datetimeFigureOut">
              <a:rPr lang="en-US" smtClean="0"/>
              <a:pPr/>
              <a:t>12/18/2018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EB89-A4A7-4874-9E33-ED953CF0835E}" type="slidenum">
              <a:rPr lang="en-US" smtClean="0"/>
              <a:pPr/>
              <a:t>‹#›</a:t>
            </a:fld>
            <a:endParaRPr lang="en-US"/>
          </a:p>
        </p:txBody>
      </p:sp>
    </p:spTree>
    <p:extLst>
      <p:ext uri="{BB962C8B-B14F-4D97-AF65-F5344CB8AC3E}">
        <p14:creationId xmlns:p14="http://schemas.microsoft.com/office/powerpoint/2010/main" xmlns="" val="217104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ncbi.nlm.nih.gov/pubmed/?term=Haverich%20A%5bAuthor%5d&amp;cauthor=true&amp;cauthor_uid=19698858" TargetMode="External"/><Relationship Id="rId3" Type="http://schemas.openxmlformats.org/officeDocument/2006/relationships/hyperlink" Target="http://www.ncbi.nlm.nih.gov/pubmed/?term=Rahe-Meyer%20N%5bAuthor%5d&amp;cauthor=true&amp;cauthor_uid=19698858" TargetMode="External"/><Relationship Id="rId7" Type="http://schemas.openxmlformats.org/officeDocument/2006/relationships/hyperlink" Target="http://www.ncbi.nlm.nih.gov/pubmed/?term=Tanaka%20K%5bAuthor%5d&amp;cauthor=true&amp;cauthor_uid=19698858" TargetMode="External"/><Relationship Id="rId2" Type="http://schemas.openxmlformats.org/officeDocument/2006/relationships/hyperlink" Target="http://www.ncbi.nlm.nih.gov/pubmed/19698858" TargetMode="External"/><Relationship Id="rId1" Type="http://schemas.openxmlformats.org/officeDocument/2006/relationships/slideLayout" Target="../slideLayouts/slideLayout2.xml"/><Relationship Id="rId6" Type="http://schemas.openxmlformats.org/officeDocument/2006/relationships/hyperlink" Target="http://www.ncbi.nlm.nih.gov/pubmed/?term=Piepenbrock%20S%5bAuthor%5d&amp;cauthor=true&amp;cauthor_uid=19698858" TargetMode="External"/><Relationship Id="rId5" Type="http://schemas.openxmlformats.org/officeDocument/2006/relationships/hyperlink" Target="http://www.ncbi.nlm.nih.gov/pubmed/?term=Winterhalter%20M%5bAuthor%5d&amp;cauthor=true&amp;cauthor_uid=19698858" TargetMode="External"/><Relationship Id="rId4" Type="http://schemas.openxmlformats.org/officeDocument/2006/relationships/hyperlink" Target="http://www.ncbi.nlm.nih.gov/pubmed/?term=Solomon%20C%5bAuthor%5d&amp;cauthor=true&amp;cauthor_uid=19698858" TargetMode="External"/><Relationship Id="rId9" Type="http://schemas.openxmlformats.org/officeDocument/2006/relationships/hyperlink" Target="http://www.ncbi.nlm.nih.gov/pubmed/?term=Pichlmaier%20M%5bAuthor%5d&amp;cauthor=true&amp;cauthor_uid=19698858"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journals.lww.com/ejanaesthesiology/toc/2014/0600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ludhmila@usp.br" TargetMode="External"/><Relationship Id="rId7" Type="http://schemas.openxmlformats.org/officeDocument/2006/relationships/image" Target="../media/image30.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www.jtcvsonline.org/article/S0022-5223(14)00453-X/abstract?cc=y=" TargetMode="Externa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865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healthcare.siemens.com/siemens_hwem-hwem_ssxa_websites-context-root/wcm/idc/groups/public/@global/@lab/documents/image/mday/mti1/~edisp/anticoagulant_cascade_image-01098638/~renditions/anticoagulant_cascade_image-01098638~1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7954"/>
            <a:ext cx="12192000" cy="7117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8487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6073" y="1190897"/>
            <a:ext cx="6241180" cy="1291768"/>
            <a:chOff x="5181600" y="3048001"/>
            <a:chExt cx="2271560" cy="531384"/>
          </a:xfrm>
          <a:solidFill>
            <a:srgbClr val="66CCFF"/>
          </a:solidFill>
          <a:scene3d>
            <a:camera prst="orthographicFront">
              <a:rot lat="0" lon="0" rev="0"/>
            </a:camera>
            <a:lightRig rig="contrasting" dir="t">
              <a:rot lat="0" lon="0" rev="1200000"/>
            </a:lightRig>
          </a:scene3d>
        </p:grpSpPr>
        <p:sp>
          <p:nvSpPr>
            <p:cNvPr id="4" name="Rounded Rectangle 3"/>
            <p:cNvSpPr/>
            <p:nvPr/>
          </p:nvSpPr>
          <p:spPr>
            <a:xfrm>
              <a:off x="5181600" y="3048001"/>
              <a:ext cx="2271560" cy="531384"/>
            </a:xfrm>
            <a:prstGeom prst="roundRect">
              <a:avLst>
                <a:gd name="adj" fmla="val 16670"/>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alpha val="90000"/>
                <a:hueOff val="0"/>
                <a:satOff val="0"/>
                <a:lumOff val="0"/>
                <a:alphaOff val="-28571"/>
              </a:schemeClr>
            </a:effectRef>
            <a:fontRef idx="minor">
              <a:schemeClr val="lt1"/>
            </a:fontRef>
          </p:style>
        </p:sp>
        <p:sp>
          <p:nvSpPr>
            <p:cNvPr id="5" name="Rounded Rectangle 4"/>
            <p:cNvSpPr/>
            <p:nvPr/>
          </p:nvSpPr>
          <p:spPr>
            <a:xfrm>
              <a:off x="5207545" y="3073946"/>
              <a:ext cx="2219670" cy="479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de-CH" sz="3600" b="1" dirty="0" smtClean="0">
                  <a:solidFill>
                    <a:schemeClr val="tx1"/>
                  </a:solidFill>
                </a:rPr>
                <a:t>Hemostasis </a:t>
              </a:r>
              <a:r>
                <a:rPr lang="de-CH" sz="3600" b="1" dirty="0">
                  <a:solidFill>
                    <a:schemeClr val="tx1"/>
                  </a:solidFill>
                </a:rPr>
                <a:t>monitoring </a:t>
              </a:r>
              <a:endParaRPr lang="en-US" sz="3600" b="1" dirty="0">
                <a:solidFill>
                  <a:schemeClr val="tx1"/>
                </a:solidFill>
              </a:endParaRPr>
            </a:p>
          </p:txBody>
        </p:sp>
      </p:grpSp>
      <p:grpSp>
        <p:nvGrpSpPr>
          <p:cNvPr id="6" name="Group 5"/>
          <p:cNvGrpSpPr/>
          <p:nvPr/>
        </p:nvGrpSpPr>
        <p:grpSpPr>
          <a:xfrm>
            <a:off x="3300548" y="3536842"/>
            <a:ext cx="5625737" cy="1705718"/>
            <a:chOff x="-46437" y="983974"/>
            <a:chExt cx="2688336" cy="951263"/>
          </a:xfrm>
        </p:grpSpPr>
        <p:sp>
          <p:nvSpPr>
            <p:cNvPr id="7" name="Rounded Rectangle 6"/>
            <p:cNvSpPr/>
            <p:nvPr/>
          </p:nvSpPr>
          <p:spPr>
            <a:xfrm>
              <a:off x="-46437" y="983974"/>
              <a:ext cx="2688336" cy="951263"/>
            </a:xfrm>
            <a:prstGeom prst="roundRect">
              <a:avLst/>
            </a:prstGeom>
            <a:solidFill>
              <a:srgbClr val="7030A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46437" y="1076848"/>
              <a:ext cx="2595462" cy="858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CH" sz="4000" b="1" kern="1200" dirty="0" err="1" smtClean="0"/>
                <a:t>Individualised</a:t>
              </a:r>
              <a:r>
                <a:rPr lang="de-CH" sz="4000" b="1" kern="1200" dirty="0" smtClean="0"/>
                <a:t> </a:t>
              </a:r>
              <a:r>
                <a:rPr lang="de-CH" sz="4000" b="1" kern="1200" dirty="0" err="1" smtClean="0"/>
                <a:t>goal</a:t>
              </a:r>
              <a:r>
                <a:rPr lang="de-CH" sz="4000" b="1" kern="1200" dirty="0" smtClean="0"/>
                <a:t> </a:t>
              </a:r>
              <a:r>
                <a:rPr lang="de-CH" sz="4000" b="1" kern="1200" dirty="0" err="1" smtClean="0"/>
                <a:t>directed</a:t>
              </a:r>
              <a:r>
                <a:rPr lang="de-CH" sz="4000" b="1" kern="1200" dirty="0" smtClean="0"/>
                <a:t> </a:t>
              </a:r>
              <a:r>
                <a:rPr lang="de-CH" sz="4000" b="1" kern="1200" dirty="0" err="1" smtClean="0"/>
                <a:t>therapy</a:t>
              </a:r>
              <a:r>
                <a:rPr lang="de-CH" sz="4000" b="1" kern="1200" dirty="0" smtClean="0"/>
                <a:t> </a:t>
              </a:r>
              <a:endParaRPr lang="en-US" sz="4000" b="1" kern="1200" dirty="0"/>
            </a:p>
          </p:txBody>
        </p:sp>
      </p:grpSp>
    </p:spTree>
    <p:extLst>
      <p:ext uri="{BB962C8B-B14F-4D97-AF65-F5344CB8AC3E}">
        <p14:creationId xmlns:p14="http://schemas.microsoft.com/office/powerpoint/2010/main" xmlns="" val="2603658842"/>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09600"/>
          </a:xfrm>
        </p:spPr>
        <p:txBody>
          <a:bodyPr>
            <a:normAutofit fontScale="90000"/>
          </a:bodyPr>
          <a:lstStyle/>
          <a:p>
            <a:pPr eaLnBrk="1" hangingPunct="1">
              <a:defRPr/>
            </a:pPr>
            <a:r>
              <a:rPr lang="en-US" dirty="0" smtClean="0"/>
              <a:t>Point of Care Tests for Post-CPB Bleeding</a:t>
            </a:r>
            <a:endParaRPr lang="en-US" dirty="0"/>
          </a:p>
        </p:txBody>
      </p:sp>
      <p:graphicFrame>
        <p:nvGraphicFramePr>
          <p:cNvPr id="5" name="Content Placeholder 4"/>
          <p:cNvGraphicFramePr>
            <a:graphicFrameLocks noGrp="1"/>
          </p:cNvGraphicFramePr>
          <p:nvPr>
            <p:ph sz="quarter" idx="1"/>
          </p:nvPr>
        </p:nvGraphicFramePr>
        <p:xfrm>
          <a:off x="1752600" y="1142999"/>
          <a:ext cx="8610600" cy="5348291"/>
        </p:xfrm>
        <a:graphic>
          <a:graphicData uri="http://schemas.openxmlformats.org/drawingml/2006/table">
            <a:tbl>
              <a:tblPr firstRow="1" bandRow="1">
                <a:tableStyleId>{5940675A-B579-460E-94D1-54222C63F5DA}</a:tableStyleId>
              </a:tblPr>
              <a:tblGrid>
                <a:gridCol w="2152650"/>
                <a:gridCol w="2152650"/>
                <a:gridCol w="2152650"/>
                <a:gridCol w="2152650"/>
              </a:tblGrid>
              <a:tr h="1050792">
                <a:tc>
                  <a:txBody>
                    <a:bodyPr/>
                    <a:lstStyle/>
                    <a:p>
                      <a:r>
                        <a:rPr lang="en-US" sz="2000" b="1" dirty="0" smtClean="0"/>
                        <a:t>Coagulation </a:t>
                      </a:r>
                      <a:r>
                        <a:rPr lang="en-US" sz="2000" b="1" dirty="0" smtClean="0">
                          <a:solidFill>
                            <a:srgbClr val="C00000"/>
                          </a:solidFill>
                        </a:rPr>
                        <a:t>factor deficiency</a:t>
                      </a:r>
                      <a:endParaRPr lang="en-US" sz="2000" b="1" dirty="0">
                        <a:solidFill>
                          <a:srgbClr val="C00000"/>
                        </a:solidFill>
                      </a:endParaRPr>
                    </a:p>
                  </a:txBody>
                  <a:tcPr marT="45712" marB="45712"/>
                </a:tc>
                <a:tc>
                  <a:txBody>
                    <a:bodyPr/>
                    <a:lstStyle/>
                    <a:p>
                      <a:r>
                        <a:rPr lang="en-US" sz="2000" dirty="0" smtClean="0"/>
                        <a:t>PT/INR</a:t>
                      </a:r>
                    </a:p>
                    <a:p>
                      <a:r>
                        <a:rPr lang="en-US" sz="2000" dirty="0" smtClean="0"/>
                        <a:t>APTT</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a:p>
                  </a:txBody>
                  <a:tcPr marT="45712" marB="45712"/>
                </a:tc>
              </a:tr>
              <a:tr h="732099">
                <a:tc>
                  <a:txBody>
                    <a:bodyPr/>
                    <a:lstStyle/>
                    <a:p>
                      <a:r>
                        <a:rPr lang="en-US" sz="2000" b="1" dirty="0" err="1" smtClean="0">
                          <a:solidFill>
                            <a:srgbClr val="00B0F0"/>
                          </a:solidFill>
                        </a:rPr>
                        <a:t>Thrombo-cytopenia</a:t>
                      </a:r>
                      <a:endParaRPr lang="en-US" sz="2000" b="1" dirty="0">
                        <a:solidFill>
                          <a:srgbClr val="00B0F0"/>
                        </a:solidFill>
                      </a:endParaRPr>
                    </a:p>
                  </a:txBody>
                  <a:tcPr marT="45712" marB="45712"/>
                </a:tc>
                <a:tc>
                  <a:txBody>
                    <a:bodyPr/>
                    <a:lstStyle/>
                    <a:p>
                      <a:r>
                        <a:rPr lang="en-US" sz="2000" dirty="0" smtClean="0"/>
                        <a:t>Coulter counter</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a:p>
                  </a:txBody>
                  <a:tcPr marT="45712" marB="45712"/>
                </a:tc>
              </a:tr>
              <a:tr h="1050792">
                <a:tc>
                  <a:txBody>
                    <a:bodyPr/>
                    <a:lstStyle/>
                    <a:p>
                      <a:r>
                        <a:rPr lang="en-US" sz="2000" b="1" dirty="0" smtClean="0">
                          <a:solidFill>
                            <a:srgbClr val="7030A0"/>
                          </a:solidFill>
                        </a:rPr>
                        <a:t>Platelet</a:t>
                      </a:r>
                      <a:r>
                        <a:rPr lang="en-US" sz="2000" b="1" baseline="0" dirty="0" smtClean="0">
                          <a:solidFill>
                            <a:srgbClr val="7030A0"/>
                          </a:solidFill>
                        </a:rPr>
                        <a:t> dysfunction</a:t>
                      </a:r>
                      <a:endParaRPr lang="en-US" sz="2000" b="1" dirty="0">
                        <a:solidFill>
                          <a:srgbClr val="7030A0"/>
                        </a:solidFill>
                      </a:endParaRPr>
                    </a:p>
                  </a:txBody>
                  <a:tcPr marT="45712" marB="45712"/>
                </a:tc>
                <a:tc>
                  <a:txBody>
                    <a:bodyPr/>
                    <a:lstStyle/>
                    <a:p>
                      <a:r>
                        <a:rPr lang="en-US" sz="2000" dirty="0" smtClean="0"/>
                        <a:t>Platelet</a:t>
                      </a:r>
                      <a:r>
                        <a:rPr lang="en-US" sz="2000" baseline="0" dirty="0" smtClean="0"/>
                        <a:t> </a:t>
                      </a:r>
                      <a:r>
                        <a:rPr lang="en-US" sz="2000" baseline="0" dirty="0" err="1" smtClean="0"/>
                        <a:t>aggregometry</a:t>
                      </a:r>
                      <a:endParaRPr lang="en-US" sz="2000" dirty="0"/>
                    </a:p>
                  </a:txBody>
                  <a:tcPr marT="45712" marB="45712"/>
                </a:tc>
                <a:tc>
                  <a:txBody>
                    <a:bodyPr/>
                    <a:lstStyle/>
                    <a:p>
                      <a:r>
                        <a:rPr lang="en-US" sz="2000" dirty="0" smtClean="0"/>
                        <a:t>Modified Coulter</a:t>
                      </a:r>
                      <a:r>
                        <a:rPr lang="en-US" sz="2000" baseline="0" dirty="0" smtClean="0"/>
                        <a:t> counter</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r>
              <a:tr h="732099">
                <a:tc>
                  <a:txBody>
                    <a:bodyPr/>
                    <a:lstStyle/>
                    <a:p>
                      <a:r>
                        <a:rPr lang="en-US" sz="2000" b="1" dirty="0" smtClean="0">
                          <a:solidFill>
                            <a:srgbClr val="FF0000"/>
                          </a:solidFill>
                          <a:effectLst>
                            <a:outerShdw blurRad="38100" dist="38100" dir="2700000" algn="tl">
                              <a:srgbClr val="000000">
                                <a:alpha val="43137"/>
                              </a:srgbClr>
                            </a:outerShdw>
                          </a:effectLst>
                        </a:rPr>
                        <a:t>Fibrinolysis</a:t>
                      </a:r>
                      <a:endParaRPr lang="en-US" sz="2000" b="1" dirty="0">
                        <a:solidFill>
                          <a:srgbClr val="FF0000"/>
                        </a:solidFill>
                        <a:effectLst>
                          <a:outerShdw blurRad="38100" dist="38100" dir="2700000" algn="tl">
                            <a:srgbClr val="000000">
                              <a:alpha val="43137"/>
                            </a:srgbClr>
                          </a:outerShdw>
                        </a:effectLst>
                      </a:endParaRPr>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dirty="0"/>
                    </a:p>
                  </a:txBody>
                  <a:tcPr marT="45712" marB="45712"/>
                </a:tc>
                <a:tc>
                  <a:txBody>
                    <a:bodyPr/>
                    <a:lstStyle/>
                    <a:p>
                      <a:endParaRPr lang="en-US" sz="2000"/>
                    </a:p>
                  </a:txBody>
                  <a:tcPr marT="45712" marB="45712"/>
                </a:tc>
              </a:tr>
              <a:tr h="1050410">
                <a:tc>
                  <a:txBody>
                    <a:bodyPr/>
                    <a:lstStyle/>
                    <a:p>
                      <a:r>
                        <a:rPr lang="en-US" sz="2000" b="1" dirty="0" smtClean="0">
                          <a:effectLst>
                            <a:outerShdw blurRad="38100" dist="38100" dir="2700000" algn="tl">
                              <a:srgbClr val="000000">
                                <a:alpha val="43137"/>
                              </a:srgbClr>
                            </a:outerShdw>
                          </a:effectLst>
                        </a:rPr>
                        <a:t>Residual</a:t>
                      </a:r>
                      <a:r>
                        <a:rPr lang="en-US" sz="2000" b="1" baseline="0" dirty="0" smtClean="0">
                          <a:effectLst>
                            <a:outerShdw blurRad="38100" dist="38100" dir="2700000" algn="tl">
                              <a:srgbClr val="000000">
                                <a:alpha val="43137"/>
                              </a:srgbClr>
                            </a:outerShdw>
                          </a:effectLst>
                        </a:rPr>
                        <a:t> heparin</a:t>
                      </a:r>
                      <a:endParaRPr lang="en-US" sz="2000" b="1" dirty="0">
                        <a:effectLst>
                          <a:outerShdw blurRad="38100" dist="38100" dir="2700000" algn="tl">
                            <a:srgbClr val="000000">
                              <a:alpha val="43137"/>
                            </a:srgbClr>
                          </a:outerShdw>
                        </a:effectLst>
                      </a:endParaRPr>
                    </a:p>
                  </a:txBody>
                  <a:tcPr marT="45712" marB="45712"/>
                </a:tc>
                <a:tc>
                  <a:txBody>
                    <a:bodyPr/>
                    <a:lstStyle/>
                    <a:p>
                      <a:r>
                        <a:rPr lang="en-US" sz="2000" dirty="0" smtClean="0"/>
                        <a:t>Activated clotting time &amp; variants</a:t>
                      </a:r>
                      <a:endParaRPr lang="en-US" sz="2000" dirty="0"/>
                    </a:p>
                  </a:txBody>
                  <a:tcPr marT="45712" marB="45712"/>
                </a:tc>
                <a:tc>
                  <a:txBody>
                    <a:bodyPr/>
                    <a:lstStyle/>
                    <a:p>
                      <a:r>
                        <a:rPr lang="en-US" sz="2000" dirty="0" smtClean="0"/>
                        <a:t>Heparin concentration</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r>
              <a:tr h="732099">
                <a:tc>
                  <a:txBody>
                    <a:bodyPr/>
                    <a:lstStyle/>
                    <a:p>
                      <a:r>
                        <a:rPr lang="en-US" sz="2000" b="1" dirty="0" smtClean="0">
                          <a:solidFill>
                            <a:srgbClr val="7030A0"/>
                          </a:solidFill>
                          <a:effectLst>
                            <a:outerShdw blurRad="38100" dist="38100" dir="2700000" algn="tl">
                              <a:srgbClr val="000000">
                                <a:alpha val="43137"/>
                              </a:srgbClr>
                            </a:outerShdw>
                          </a:effectLst>
                        </a:rPr>
                        <a:t>Anemia</a:t>
                      </a:r>
                      <a:endParaRPr lang="en-US" sz="2000" b="1" dirty="0">
                        <a:solidFill>
                          <a:srgbClr val="7030A0"/>
                        </a:solidFill>
                        <a:effectLst>
                          <a:outerShdw blurRad="38100" dist="38100" dir="2700000" algn="tl">
                            <a:srgbClr val="000000">
                              <a:alpha val="43137"/>
                            </a:srgbClr>
                          </a:outerShdw>
                        </a:effectLst>
                      </a:endParaRPr>
                    </a:p>
                  </a:txBody>
                  <a:tcPr marT="45712" marB="45712"/>
                </a:tc>
                <a:tc>
                  <a:txBody>
                    <a:bodyPr/>
                    <a:lstStyle/>
                    <a:p>
                      <a:r>
                        <a:rPr lang="en-US" sz="2000" dirty="0" smtClean="0"/>
                        <a:t>Hemoglobin-</a:t>
                      </a:r>
                      <a:r>
                        <a:rPr lang="en-US" sz="2000" dirty="0" err="1" smtClean="0"/>
                        <a:t>ometer</a:t>
                      </a:r>
                      <a:endParaRPr lang="en-US" sz="2000" dirty="0"/>
                    </a:p>
                  </a:txBody>
                  <a:tcPr marT="45712" marB="45712"/>
                </a:tc>
                <a:tc>
                  <a:txBody>
                    <a:bodyPr/>
                    <a:lstStyle/>
                    <a:p>
                      <a:r>
                        <a:rPr lang="en-US" sz="2000" dirty="0" smtClean="0"/>
                        <a:t>Spun</a:t>
                      </a:r>
                      <a:r>
                        <a:rPr lang="en-US" sz="2000" baseline="0" dirty="0" smtClean="0"/>
                        <a:t> hematocrit</a:t>
                      </a:r>
                      <a:endParaRPr lang="en-US" sz="2000" dirty="0"/>
                    </a:p>
                  </a:txBody>
                  <a:tcPr marT="45712" marB="45712"/>
                </a:tc>
                <a:tc>
                  <a:txBody>
                    <a:bodyPr/>
                    <a:lstStyle/>
                    <a:p>
                      <a:r>
                        <a:rPr lang="en-US" sz="2000" dirty="0" smtClean="0"/>
                        <a:t>Coulter counter</a:t>
                      </a:r>
                      <a:endParaRPr lang="en-US" sz="2000" dirty="0"/>
                    </a:p>
                  </a:txBody>
                  <a:tcPr marT="45712" marB="45712"/>
                </a:tc>
              </a:tr>
            </a:tbl>
          </a:graphicData>
        </a:graphic>
      </p:graphicFrame>
      <p:sp>
        <p:nvSpPr>
          <p:cNvPr id="7" name="Slide Number Placeholder 6"/>
          <p:cNvSpPr>
            <a:spLocks noGrp="1"/>
          </p:cNvSpPr>
          <p:nvPr>
            <p:ph type="sldNum" sz="quarter" idx="4294967295"/>
          </p:nvPr>
        </p:nvSpPr>
        <p:spPr>
          <a:xfrm>
            <a:off x="9653016" y="5734050"/>
            <a:ext cx="609600" cy="521208"/>
          </a:xfrm>
          <a:prstGeom prst="rect">
            <a:avLst/>
          </a:prstGeom>
        </p:spPr>
        <p:txBody>
          <a:bodyPr/>
          <a:lstStyle/>
          <a:p>
            <a:fld id="{055219E4-D594-4669-8354-D4B4811A50A8}" type="slidenum">
              <a:rPr lang="en-US" smtClean="0"/>
              <a:pPr/>
              <a:t>12</a:t>
            </a:fld>
            <a:endParaRPr lang="en-US"/>
          </a:p>
        </p:txBody>
      </p:sp>
      <p:sp>
        <p:nvSpPr>
          <p:cNvPr id="4" name="Footer Placeholder 3"/>
          <p:cNvSpPr>
            <a:spLocks noGrp="1"/>
          </p:cNvSpPr>
          <p:nvPr>
            <p:ph type="ftr" sz="quarter" idx="4294967295"/>
          </p:nvPr>
        </p:nvSpPr>
        <p:spPr>
          <a:xfrm rot="5400000">
            <a:off x="10299443" y="3688326"/>
            <a:ext cx="3200400" cy="365760"/>
          </a:xfrm>
          <a:prstGeom prst="rect">
            <a:avLst/>
          </a:prstGeom>
        </p:spPr>
        <p:txBody>
          <a:bodyPr/>
          <a:lstStyle/>
          <a:p>
            <a:r>
              <a:rPr lang="en-US" dirty="0" smtClean="0"/>
              <a:t>R Azarfarin MD, FACC</a:t>
            </a:r>
            <a:endParaRPr lang="en-US" dirty="0"/>
          </a:p>
        </p:txBody>
      </p:sp>
    </p:spTree>
    <p:extLst>
      <p:ext uri="{BB962C8B-B14F-4D97-AF65-F5344CB8AC3E}">
        <p14:creationId xmlns:p14="http://schemas.microsoft.com/office/powerpoint/2010/main" xmlns="" val="1105760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875588" cy="685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normAutofit fontScale="90000"/>
          </a:bodyPr>
          <a:lstStyle/>
          <a:p>
            <a:pPr eaLnBrk="1" hangingPunct="1">
              <a:defRPr/>
            </a:pPr>
            <a:r>
              <a:rPr lang="en-US" dirty="0" err="1" smtClean="0"/>
              <a:t>Thromboelastography</a:t>
            </a:r>
            <a:endParaRPr lang="en-US" dirty="0"/>
          </a:p>
        </p:txBody>
      </p:sp>
      <p:sp>
        <p:nvSpPr>
          <p:cNvPr id="7" name="Date Placeholder 6"/>
          <p:cNvSpPr>
            <a:spLocks noGrp="1"/>
          </p:cNvSpPr>
          <p:nvPr>
            <p:ph type="dt" sz="half" idx="10"/>
          </p:nvPr>
        </p:nvSpPr>
        <p:spPr/>
        <p:txBody>
          <a:bodyPr/>
          <a:lstStyle/>
          <a:p>
            <a:fld id="{08A23D29-DC48-4954-88B3-4550DC5BCEF9}" type="datetime1">
              <a:rPr lang="en-US" smtClean="0"/>
              <a:pPr/>
              <a:t>12/18/2018</a:t>
            </a:fld>
            <a:endParaRPr lang="en-US"/>
          </a:p>
        </p:txBody>
      </p:sp>
      <p:sp>
        <p:nvSpPr>
          <p:cNvPr id="8" name="Slide Number Placeholder 7"/>
          <p:cNvSpPr>
            <a:spLocks noGrp="1"/>
          </p:cNvSpPr>
          <p:nvPr>
            <p:ph type="sldNum" sz="quarter" idx="11"/>
          </p:nvPr>
        </p:nvSpPr>
        <p:spPr/>
        <p:txBody>
          <a:bodyPr/>
          <a:lstStyle/>
          <a:p>
            <a:fld id="{055219E4-D594-4669-8354-D4B4811A50A8}" type="slidenum">
              <a:rPr lang="en-US" smtClean="0"/>
              <a:pPr/>
              <a:t>13</a:t>
            </a:fld>
            <a:endParaRPr lang="en-US"/>
          </a:p>
        </p:txBody>
      </p:sp>
      <p:sp>
        <p:nvSpPr>
          <p:cNvPr id="6" name="Footer Placeholder 5"/>
          <p:cNvSpPr>
            <a:spLocks noGrp="1"/>
          </p:cNvSpPr>
          <p:nvPr>
            <p:ph type="ftr" sz="quarter" idx="12"/>
          </p:nvPr>
        </p:nvSpPr>
        <p:spPr/>
        <p:txBody>
          <a:bodyPr/>
          <a:lstStyle/>
          <a:p>
            <a:r>
              <a:rPr lang="en-US" dirty="0" smtClean="0"/>
              <a:t>R Azarfarin MD, FACC</a:t>
            </a:r>
            <a:endParaRPr lang="en-US" dirty="0"/>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6900" y="762001"/>
            <a:ext cx="5247517"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5378" y="3733801"/>
            <a:ext cx="6545222" cy="294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779464"/>
            <a:ext cx="3494088" cy="341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345037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36436" y="179388"/>
            <a:ext cx="7407564" cy="1079500"/>
          </a:xfrm>
        </p:spPr>
        <p:txBody>
          <a:bodyPr>
            <a:normAutofit fontScale="90000"/>
          </a:bodyPr>
          <a:lstStyle/>
          <a:p>
            <a:r>
              <a:rPr lang="de-CH" dirty="0" err="1" smtClean="0"/>
              <a:t>Exemple</a:t>
            </a:r>
            <a:r>
              <a:rPr lang="de-CH" dirty="0" smtClean="0"/>
              <a:t>: normal ROTEM </a:t>
            </a:r>
            <a:r>
              <a:rPr lang="de-CH" dirty="0" err="1" smtClean="0"/>
              <a:t>output</a:t>
            </a:r>
            <a:r>
              <a:rPr lang="de-CH" dirty="0" smtClean="0"/>
              <a:t> </a:t>
            </a:r>
            <a:endParaRPr lang="en-US" dirty="0"/>
          </a:p>
        </p:txBody>
      </p:sp>
      <p:pic>
        <p:nvPicPr>
          <p:cNvPr id="11"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6897" y="1295400"/>
            <a:ext cx="8569444" cy="4856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2057400" y="6591015"/>
            <a:ext cx="2743200" cy="523220"/>
          </a:xfrm>
          <a:prstGeom prst="rect">
            <a:avLst/>
          </a:prstGeom>
          <a:noFill/>
        </p:spPr>
        <p:txBody>
          <a:bodyPr wrap="square" rtlCol="0">
            <a:spAutoFit/>
          </a:bodyPr>
          <a:lstStyle/>
          <a:p>
            <a:pPr algn="l"/>
            <a:r>
              <a:rPr lang="de-CH" sz="1400" dirty="0">
                <a:solidFill>
                  <a:schemeClr val="bg1"/>
                </a:solidFill>
                <a:latin typeface="Arial" panose="020B0604020202020204" pitchFamily="34" charset="0"/>
                <a:cs typeface="Arial" panose="020B0604020202020204" pitchFamily="34" charset="0"/>
              </a:rPr>
              <a:t>Lier et al, </a:t>
            </a:r>
            <a:r>
              <a:rPr lang="de-CH" sz="1400" dirty="0" err="1">
                <a:solidFill>
                  <a:schemeClr val="bg1"/>
                </a:solidFill>
                <a:latin typeface="Arial" panose="020B0604020202020204" pitchFamily="34" charset="0"/>
                <a:cs typeface="Arial" panose="020B0604020202020204" pitchFamily="34" charset="0"/>
              </a:rPr>
              <a:t>Haemostaseologie</a:t>
            </a:r>
            <a:r>
              <a:rPr lang="de-CH" sz="1400" dirty="0">
                <a:solidFill>
                  <a:schemeClr val="bg1"/>
                </a:solidFill>
                <a:latin typeface="Arial" panose="020B0604020202020204" pitchFamily="34" charset="0"/>
                <a:cs typeface="Arial" panose="020B0604020202020204" pitchFamily="34" charset="0"/>
              </a:rPr>
              <a:t> 2013; 33:51-61</a:t>
            </a:r>
            <a:endParaRPr lang="en-US" sz="14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biLevel thresh="50000"/>
            <a:extLst>
              <a:ext uri="{28A0092B-C50C-407E-A947-70E740481C1C}">
                <a14:useLocalDpi xmlns:a14="http://schemas.microsoft.com/office/drawing/2010/main" xmlns="" val="0"/>
              </a:ext>
            </a:extLst>
          </a:blip>
          <a:stretch>
            <a:fillRect/>
          </a:stretch>
        </p:blipFill>
        <p:spPr>
          <a:xfrm>
            <a:off x="10058400" y="6079344"/>
            <a:ext cx="1824203" cy="854856"/>
          </a:xfrm>
          <a:prstGeom prst="rect">
            <a:avLst/>
          </a:prstGeom>
        </p:spPr>
      </p:pic>
    </p:spTree>
    <p:extLst>
      <p:ext uri="{BB962C8B-B14F-4D97-AF65-F5344CB8AC3E}">
        <p14:creationId xmlns:p14="http://schemas.microsoft.com/office/powerpoint/2010/main" xmlns="" val="2377504949"/>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51345" y="1295524"/>
            <a:ext cx="7109466" cy="1895540"/>
            <a:chOff x="295" y="981"/>
            <a:chExt cx="4898" cy="1224"/>
          </a:xfrm>
        </p:grpSpPr>
        <p:sp>
          <p:nvSpPr>
            <p:cNvPr id="35849" name="AutoShape 3"/>
            <p:cNvSpPr>
              <a:spLocks noChangeArrowheads="1"/>
            </p:cNvSpPr>
            <p:nvPr/>
          </p:nvSpPr>
          <p:spPr bwMode="auto">
            <a:xfrm>
              <a:off x="295" y="981"/>
              <a:ext cx="4898" cy="1224"/>
            </a:xfrm>
            <a:prstGeom prst="roundRect">
              <a:avLst>
                <a:gd name="adj" fmla="val 16667"/>
              </a:avLst>
            </a:prstGeom>
            <a:solidFill>
              <a:srgbClr val="CCFFCC"/>
            </a:solidFill>
            <a:ln w="25400">
              <a:solidFill>
                <a:schemeClr val="bg2"/>
              </a:solidFill>
              <a:round/>
              <a:headEnd/>
              <a:tailEnd/>
            </a:ln>
          </p:spPr>
          <p:txBody>
            <a:bodyPr wrap="none"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35850" name="Text Box 4"/>
            <p:cNvSpPr txBox="1">
              <a:spLocks noChangeArrowheads="1"/>
            </p:cNvSpPr>
            <p:nvPr/>
          </p:nvSpPr>
          <p:spPr bwMode="auto">
            <a:xfrm>
              <a:off x="340" y="1071"/>
              <a:ext cx="3095" cy="509"/>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000066"/>
                  </a:solidFill>
                </a:rPr>
                <a:t>INTEM</a:t>
              </a:r>
              <a:r>
                <a:rPr lang="en-US" altLang="en-US" sz="2507" b="1" baseline="30000">
                  <a:solidFill>
                    <a:srgbClr val="000066"/>
                  </a:solidFill>
                  <a:cs typeface="Arial" panose="020B0604020202020204" pitchFamily="34" charset="0"/>
                </a:rPr>
                <a:t>®</a:t>
              </a:r>
            </a:p>
            <a:p>
              <a:pPr eaLnBrk="1" hangingPunct="1">
                <a:spcBef>
                  <a:spcPct val="0"/>
                </a:spcBef>
                <a:buClrTx/>
                <a:buFontTx/>
                <a:buNone/>
              </a:pPr>
              <a:r>
                <a:rPr lang="en-US" altLang="en-US" sz="2005" b="1">
                  <a:solidFill>
                    <a:srgbClr val="000066"/>
                  </a:solidFill>
                  <a:cs typeface="Arial" panose="020B0604020202020204" pitchFamily="34" charset="0"/>
                </a:rPr>
                <a:t>Intrinsic Activator (similar to APTT)</a:t>
              </a:r>
              <a:endParaRPr lang="en-US" altLang="en-US" sz="2005" b="1" baseline="30000">
                <a:solidFill>
                  <a:srgbClr val="000066"/>
                </a:solidFill>
                <a:cs typeface="Arial" panose="020B0604020202020204" pitchFamily="34" charset="0"/>
              </a:endParaRPr>
            </a:p>
          </p:txBody>
        </p:sp>
        <p:sp>
          <p:nvSpPr>
            <p:cNvPr id="35851" name="Text Box 5"/>
            <p:cNvSpPr txBox="1">
              <a:spLocks noChangeArrowheads="1"/>
            </p:cNvSpPr>
            <p:nvPr/>
          </p:nvSpPr>
          <p:spPr bwMode="auto">
            <a:xfrm>
              <a:off x="340" y="1616"/>
              <a:ext cx="3190" cy="509"/>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FF0000"/>
                  </a:solidFill>
                </a:rPr>
                <a:t>EXTEM</a:t>
              </a:r>
              <a:r>
                <a:rPr lang="en-US" altLang="en-US" sz="2507" b="1" baseline="30000">
                  <a:solidFill>
                    <a:srgbClr val="FF0000"/>
                  </a:solidFill>
                  <a:cs typeface="Arial" panose="020B0604020202020204" pitchFamily="34" charset="0"/>
                </a:rPr>
                <a:t>®</a:t>
              </a:r>
            </a:p>
            <a:p>
              <a:pPr eaLnBrk="1" hangingPunct="1">
                <a:spcBef>
                  <a:spcPct val="0"/>
                </a:spcBef>
                <a:buClrTx/>
                <a:buFontTx/>
                <a:buNone/>
              </a:pPr>
              <a:r>
                <a:rPr lang="en-US" altLang="en-US" sz="2005" b="1">
                  <a:solidFill>
                    <a:srgbClr val="FF0000"/>
                  </a:solidFill>
                  <a:cs typeface="Arial" panose="020B0604020202020204" pitchFamily="34" charset="0"/>
                </a:rPr>
                <a:t>Extrinsic Activator (similar to Quick)</a:t>
              </a:r>
              <a:endParaRPr lang="en-US" altLang="en-US" sz="2005" b="1" baseline="30000">
                <a:solidFill>
                  <a:srgbClr val="FF0000"/>
                </a:solidFill>
                <a:cs typeface="Arial" panose="020B0604020202020204" pitchFamily="34" charset="0"/>
              </a:endParaRPr>
            </a:p>
          </p:txBody>
        </p:sp>
      </p:grpSp>
      <p:grpSp>
        <p:nvGrpSpPr>
          <p:cNvPr id="3" name="Group 6"/>
          <p:cNvGrpSpPr>
            <a:grpSpLocks/>
          </p:cNvGrpSpPr>
          <p:nvPr/>
        </p:nvGrpSpPr>
        <p:grpSpPr bwMode="auto">
          <a:xfrm>
            <a:off x="2464077" y="3277007"/>
            <a:ext cx="7109466" cy="2632428"/>
            <a:chOff x="295" y="2341"/>
            <a:chExt cx="4898" cy="1724"/>
          </a:xfrm>
        </p:grpSpPr>
        <p:sp>
          <p:nvSpPr>
            <p:cNvPr id="35845" name="AutoShape 7"/>
            <p:cNvSpPr>
              <a:spLocks noChangeArrowheads="1"/>
            </p:cNvSpPr>
            <p:nvPr/>
          </p:nvSpPr>
          <p:spPr bwMode="auto">
            <a:xfrm>
              <a:off x="295" y="2341"/>
              <a:ext cx="4898" cy="1724"/>
            </a:xfrm>
            <a:prstGeom prst="roundRect">
              <a:avLst>
                <a:gd name="adj" fmla="val 16667"/>
              </a:avLst>
            </a:prstGeom>
            <a:solidFill>
              <a:srgbClr val="CCFFCC"/>
            </a:solidFill>
            <a:ln w="25400">
              <a:solidFill>
                <a:schemeClr val="bg2"/>
              </a:solidFill>
              <a:round/>
              <a:headEnd/>
              <a:tailEnd/>
            </a:ln>
          </p:spPr>
          <p:txBody>
            <a:bodyPr wrap="none"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35846" name="Text Box 8"/>
            <p:cNvSpPr txBox="1">
              <a:spLocks noChangeArrowheads="1"/>
            </p:cNvSpPr>
            <p:nvPr/>
          </p:nvSpPr>
          <p:spPr bwMode="auto">
            <a:xfrm>
              <a:off x="340" y="2387"/>
              <a:ext cx="279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t>HEPTEM</a:t>
              </a:r>
              <a:r>
                <a:rPr lang="en-US" altLang="en-US" sz="2507" b="1" baseline="30000">
                  <a:cs typeface="Arial" panose="020B0604020202020204" pitchFamily="34" charset="0"/>
                </a:rPr>
                <a:t>®</a:t>
              </a:r>
            </a:p>
            <a:p>
              <a:pPr eaLnBrk="1" hangingPunct="1">
                <a:spcBef>
                  <a:spcPct val="0"/>
                </a:spcBef>
                <a:buClrTx/>
                <a:buFontTx/>
                <a:buNone/>
              </a:pPr>
              <a:r>
                <a:rPr lang="en-US" altLang="en-US" sz="2005" b="1">
                  <a:cs typeface="Arial" panose="020B0604020202020204" pitchFamily="34" charset="0"/>
                </a:rPr>
                <a:t>Intrinsic Activator + Heparinase</a:t>
              </a:r>
              <a:endParaRPr lang="en-US" altLang="en-US" sz="2005" b="1" baseline="30000">
                <a:cs typeface="Arial" panose="020B0604020202020204" pitchFamily="34" charset="0"/>
              </a:endParaRPr>
            </a:p>
          </p:txBody>
        </p:sp>
        <p:sp>
          <p:nvSpPr>
            <p:cNvPr id="35847" name="Text Box 9"/>
            <p:cNvSpPr txBox="1">
              <a:spLocks noChangeArrowheads="1"/>
            </p:cNvSpPr>
            <p:nvPr/>
          </p:nvSpPr>
          <p:spPr bwMode="auto">
            <a:xfrm>
              <a:off x="340" y="2941"/>
              <a:ext cx="3324" cy="496"/>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993300"/>
                  </a:solidFill>
                </a:rPr>
                <a:t>FIBTEM</a:t>
              </a:r>
              <a:r>
                <a:rPr lang="en-US" altLang="en-US" sz="2507" b="1" baseline="30000">
                  <a:solidFill>
                    <a:srgbClr val="993300"/>
                  </a:solidFill>
                </a:rPr>
                <a:t>®</a:t>
              </a:r>
            </a:p>
            <a:p>
              <a:pPr eaLnBrk="1" hangingPunct="1">
                <a:spcBef>
                  <a:spcPct val="0"/>
                </a:spcBef>
                <a:buClrTx/>
                <a:buFontTx/>
                <a:buNone/>
              </a:pPr>
              <a:r>
                <a:rPr lang="en-US" altLang="en-US" sz="1805" b="1">
                  <a:solidFill>
                    <a:srgbClr val="993300"/>
                  </a:solidFill>
                </a:rPr>
                <a:t>Extrinsic Activator + Inhibition of Platelets</a:t>
              </a:r>
              <a:endParaRPr lang="en-US" altLang="en-US" sz="1805" b="1">
                <a:solidFill>
                  <a:srgbClr val="9900CC"/>
                </a:solidFill>
              </a:endParaRPr>
            </a:p>
          </p:txBody>
        </p:sp>
        <p:sp>
          <p:nvSpPr>
            <p:cNvPr id="35848" name="Text Box 10"/>
            <p:cNvSpPr txBox="1">
              <a:spLocks noChangeArrowheads="1"/>
            </p:cNvSpPr>
            <p:nvPr/>
          </p:nvSpPr>
          <p:spPr bwMode="auto">
            <a:xfrm>
              <a:off x="340" y="3530"/>
              <a:ext cx="241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9900CC"/>
                  </a:solidFill>
                </a:rPr>
                <a:t>APTEM</a:t>
              </a:r>
              <a:r>
                <a:rPr lang="en-US" altLang="en-US" sz="2507" b="1" baseline="30000">
                  <a:solidFill>
                    <a:srgbClr val="9900CC"/>
                  </a:solidFill>
                </a:rPr>
                <a:t>®</a:t>
              </a:r>
            </a:p>
            <a:p>
              <a:pPr eaLnBrk="1" hangingPunct="1">
                <a:spcBef>
                  <a:spcPct val="0"/>
                </a:spcBef>
                <a:buClrTx/>
                <a:buFontTx/>
                <a:buNone/>
              </a:pPr>
              <a:r>
                <a:rPr lang="en-US" altLang="en-US" sz="1805" b="1">
                  <a:solidFill>
                    <a:srgbClr val="9900CC"/>
                  </a:solidFill>
                </a:rPr>
                <a:t>Extrinsic Activator + Aprotinin</a:t>
              </a:r>
              <a:endParaRPr lang="en-US" altLang="en-US" sz="1805" b="1">
                <a:solidFill>
                  <a:srgbClr val="993300"/>
                </a:solidFill>
              </a:endParaRPr>
            </a:p>
          </p:txBody>
        </p:sp>
      </p:grpSp>
      <p:sp>
        <p:nvSpPr>
          <p:cNvPr id="35844" name="Text Box 11"/>
          <p:cNvSpPr txBox="1">
            <a:spLocks noChangeArrowheads="1"/>
          </p:cNvSpPr>
          <p:nvPr/>
        </p:nvSpPr>
        <p:spPr bwMode="auto">
          <a:xfrm>
            <a:off x="1534610" y="553861"/>
            <a:ext cx="9059117" cy="6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3609" b="1">
                <a:solidFill>
                  <a:srgbClr val="339966"/>
                </a:solidFill>
              </a:rPr>
              <a:t>Thrombelastometry: Tests</a:t>
            </a:r>
            <a:endParaRPr lang="en-US" altLang="en-US" sz="3609" b="1" baseline="30000">
              <a:solidFill>
                <a:srgbClr val="339966"/>
              </a:solidFill>
            </a:endParaRPr>
          </a:p>
        </p:txBody>
      </p:sp>
      <p:pic>
        <p:nvPicPr>
          <p:cNvPr id="12" name="Picture 11"/>
          <p:cNvPicPr>
            <a:picLocks noChangeAspect="1"/>
          </p:cNvPicPr>
          <p:nvPr/>
        </p:nvPicPr>
        <p:blipFill>
          <a:blip r:embed="rId3" cstate="print">
            <a:biLevel thresh="50000"/>
            <a:extLst>
              <a:ext uri="{28A0092B-C50C-407E-A947-70E740481C1C}">
                <a14:useLocalDpi xmlns:a14="http://schemas.microsoft.com/office/drawing/2010/main" xmlns="" val="0"/>
              </a:ext>
            </a:extLst>
          </a:blip>
          <a:stretch>
            <a:fillRect/>
          </a:stretch>
        </p:blipFill>
        <p:spPr>
          <a:xfrm>
            <a:off x="10058400" y="6079344"/>
            <a:ext cx="1824203" cy="854856"/>
          </a:xfrm>
          <a:prstGeom prst="rect">
            <a:avLst/>
          </a:prstGeom>
        </p:spPr>
      </p:pic>
    </p:spTree>
    <p:extLst>
      <p:ext uri="{BB962C8B-B14F-4D97-AF65-F5344CB8AC3E}">
        <p14:creationId xmlns:p14="http://schemas.microsoft.com/office/powerpoint/2010/main" xmlns="" val="3298004778"/>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zarfarin\My Documents\Downloads\13.jpg"/>
          <p:cNvPicPr>
            <a:picLocks noChangeAspect="1" noChangeArrowheads="1"/>
          </p:cNvPicPr>
          <p:nvPr/>
        </p:nvPicPr>
        <p:blipFill>
          <a:blip r:embed="rId2" cstate="print"/>
          <a:srcRect/>
          <a:stretch>
            <a:fillRect/>
          </a:stretch>
        </p:blipFill>
        <p:spPr bwMode="auto">
          <a:xfrm>
            <a:off x="2712720" y="0"/>
            <a:ext cx="6507480" cy="6858000"/>
          </a:xfrm>
          <a:prstGeom prst="rect">
            <a:avLst/>
          </a:prstGeom>
          <a:noFill/>
        </p:spPr>
      </p:pic>
      <p:sp>
        <p:nvSpPr>
          <p:cNvPr id="4" name="Date Placeholder 3"/>
          <p:cNvSpPr>
            <a:spLocks noGrp="1"/>
          </p:cNvSpPr>
          <p:nvPr>
            <p:ph type="dt" sz="half" idx="10"/>
          </p:nvPr>
        </p:nvSpPr>
        <p:spPr/>
        <p:txBody>
          <a:bodyPr/>
          <a:lstStyle/>
          <a:p>
            <a:fld id="{C0687736-49A6-4FD9-9C41-370BDEE72064}" type="datetime1">
              <a:rPr lang="en-US" smtClean="0"/>
              <a:pPr/>
              <a:t>12/18/2018</a:t>
            </a:fld>
            <a:endParaRPr lang="en-US"/>
          </a:p>
        </p:txBody>
      </p:sp>
      <p:sp>
        <p:nvSpPr>
          <p:cNvPr id="3" name="Footer Placeholder 2"/>
          <p:cNvSpPr>
            <a:spLocks noGrp="1"/>
          </p:cNvSpPr>
          <p:nvPr>
            <p:ph type="ftr" sz="quarter" idx="11"/>
          </p:nvPr>
        </p:nvSpPr>
        <p:spPr/>
        <p:txBody>
          <a:bodyPr/>
          <a:lstStyle/>
          <a:p>
            <a:r>
              <a:rPr lang="en-US" dirty="0" smtClean="0"/>
              <a:t>R Azarfarin MD, FACC</a:t>
            </a:r>
            <a:endParaRPr lang="en-US" dirty="0"/>
          </a:p>
        </p:txBody>
      </p:sp>
      <p:sp>
        <p:nvSpPr>
          <p:cNvPr id="5" name="Slide Number Placeholder 4"/>
          <p:cNvSpPr>
            <a:spLocks noGrp="1"/>
          </p:cNvSpPr>
          <p:nvPr>
            <p:ph type="sldNum" sz="quarter" idx="12"/>
          </p:nvPr>
        </p:nvSpPr>
        <p:spPr/>
        <p:txBody>
          <a:bodyPr/>
          <a:lstStyle/>
          <a:p>
            <a:fld id="{055219E4-D594-4669-8354-D4B4811A50A8}" type="slidenum">
              <a:rPr lang="en-US" smtClean="0"/>
              <a:pPr/>
              <a:t>16</a:t>
            </a:fld>
            <a:endParaRPr lang="en-US"/>
          </a:p>
        </p:txBody>
      </p:sp>
    </p:spTree>
    <p:extLst>
      <p:ext uri="{BB962C8B-B14F-4D97-AF65-F5344CB8AC3E}">
        <p14:creationId xmlns:p14="http://schemas.microsoft.com/office/powerpoint/2010/main" xmlns="" val="1484997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9640" y="31538"/>
            <a:ext cx="11536303" cy="6754802"/>
          </a:xfrm>
          <a:prstGeom prst="rect">
            <a:avLst/>
          </a:prstGeom>
        </p:spPr>
      </p:pic>
    </p:spTree>
    <p:extLst>
      <p:ext uri="{BB962C8B-B14F-4D97-AF65-F5344CB8AC3E}">
        <p14:creationId xmlns:p14="http://schemas.microsoft.com/office/powerpoint/2010/main" xmlns="" val="289812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983" y="25041"/>
            <a:ext cx="6897189" cy="735012"/>
          </a:xfrm>
        </p:spPr>
        <p:txBody>
          <a:bodyPr>
            <a:normAutofit fontScale="90000"/>
          </a:bodyPr>
          <a:lstStyle/>
          <a:p>
            <a:r>
              <a:rPr lang="de-CH" dirty="0" smtClean="0"/>
              <a:t>ROTEM </a:t>
            </a:r>
            <a:r>
              <a:rPr lang="de-CH" dirty="0" err="1" smtClean="0"/>
              <a:t>algorithm</a:t>
            </a:r>
            <a:r>
              <a:rPr lang="de-CH" dirty="0" smtClean="0"/>
              <a:t> </a:t>
            </a:r>
            <a:r>
              <a:rPr lang="de-CH" dirty="0" err="1" smtClean="0"/>
              <a:t>for</a:t>
            </a:r>
            <a:r>
              <a:rPr lang="de-CH" dirty="0" smtClean="0"/>
              <a:t> </a:t>
            </a:r>
            <a:r>
              <a:rPr lang="de-CH" dirty="0" err="1" smtClean="0"/>
              <a:t>diagnosis</a:t>
            </a:r>
            <a:r>
              <a:rPr lang="de-CH" dirty="0" smtClean="0"/>
              <a:t> </a:t>
            </a:r>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800966"/>
            <a:ext cx="8991600" cy="544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286000" y="6639141"/>
            <a:ext cx="2743200" cy="523220"/>
          </a:xfrm>
          <a:prstGeom prst="rect">
            <a:avLst/>
          </a:prstGeom>
          <a:noFill/>
        </p:spPr>
        <p:txBody>
          <a:bodyPr wrap="square" rtlCol="0">
            <a:spAutoFit/>
          </a:bodyPr>
          <a:lstStyle/>
          <a:p>
            <a:r>
              <a:rPr lang="de-CH" sz="1400" dirty="0">
                <a:solidFill>
                  <a:schemeClr val="bg1"/>
                </a:solidFill>
                <a:latin typeface="Arial" panose="020B0604020202020204" pitchFamily="34" charset="0"/>
                <a:cs typeface="Arial" panose="020B0604020202020204" pitchFamily="34" charset="0"/>
              </a:rPr>
              <a:t>Lier et al, </a:t>
            </a:r>
            <a:r>
              <a:rPr lang="de-CH" sz="1400" dirty="0" err="1">
                <a:solidFill>
                  <a:schemeClr val="bg1"/>
                </a:solidFill>
                <a:latin typeface="Arial" panose="020B0604020202020204" pitchFamily="34" charset="0"/>
                <a:cs typeface="Arial" panose="020B0604020202020204" pitchFamily="34" charset="0"/>
              </a:rPr>
              <a:t>Haemostaseologie</a:t>
            </a:r>
            <a:r>
              <a:rPr lang="de-CH" sz="1400" dirty="0">
                <a:solidFill>
                  <a:schemeClr val="bg1"/>
                </a:solidFill>
                <a:latin typeface="Arial" panose="020B0604020202020204" pitchFamily="34" charset="0"/>
                <a:cs typeface="Arial" panose="020B0604020202020204" pitchFamily="34" charset="0"/>
              </a:rPr>
              <a:t> 2013; 33:51-61</a:t>
            </a:r>
            <a:endParaRPr lang="en-US" sz="14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biLevel thresh="50000"/>
            <a:extLst>
              <a:ext uri="{28A0092B-C50C-407E-A947-70E740481C1C}">
                <a14:useLocalDpi xmlns:a14="http://schemas.microsoft.com/office/drawing/2010/main" xmlns="" val="0"/>
              </a:ext>
            </a:extLst>
          </a:blip>
          <a:stretch>
            <a:fillRect/>
          </a:stretch>
        </p:blipFill>
        <p:spPr>
          <a:xfrm>
            <a:off x="10058400" y="6079344"/>
            <a:ext cx="1824203" cy="854856"/>
          </a:xfrm>
          <a:prstGeom prst="rect">
            <a:avLst/>
          </a:prstGeom>
        </p:spPr>
      </p:pic>
      <p:sp>
        <p:nvSpPr>
          <p:cNvPr id="8" name="Oval 7"/>
          <p:cNvSpPr/>
          <p:nvPr/>
        </p:nvSpPr>
        <p:spPr>
          <a:xfrm>
            <a:off x="5329645" y="1535978"/>
            <a:ext cx="1584960" cy="1033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55474" y="3692435"/>
            <a:ext cx="1907177" cy="1045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79539944"/>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33755" y="0"/>
            <a:ext cx="8494012"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800" b="1" dirty="0">
                <a:latin typeface="Arial" panose="020B0604020202020204" pitchFamily="34" charset="0"/>
              </a:rPr>
              <a:t>Fibrinogen algorithm.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6412" y="6379203"/>
            <a:ext cx="1566885" cy="3614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 y="320040"/>
            <a:ext cx="10119360" cy="653796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2360023" y="6270419"/>
            <a:ext cx="3918652" cy="309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Jerrold H. Levy, and Lawrence T. Goodnough Blood 2015;125:1387-1393</a:t>
            </a:r>
          </a:p>
        </p:txBody>
      </p:sp>
      <p:sp>
        <p:nvSpPr>
          <p:cNvPr id="4101"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©2015 by American Society of Hematology</a:t>
            </a:r>
          </a:p>
        </p:txBody>
      </p:sp>
    </p:spTree>
    <p:extLst>
      <p:ext uri="{BB962C8B-B14F-4D97-AF65-F5344CB8AC3E}">
        <p14:creationId xmlns:p14="http://schemas.microsoft.com/office/powerpoint/2010/main" xmlns="" val="731934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2000" cy="6872604"/>
          </a:xfrm>
          <a:prstGeom prst="rect">
            <a:avLst/>
          </a:prstGeom>
        </p:spPr>
      </p:pic>
      <p:sp>
        <p:nvSpPr>
          <p:cNvPr id="2" name="Title 1"/>
          <p:cNvSpPr>
            <a:spLocks noGrp="1"/>
          </p:cNvSpPr>
          <p:nvPr>
            <p:ph type="ctrTitle"/>
          </p:nvPr>
        </p:nvSpPr>
        <p:spPr>
          <a:xfrm>
            <a:off x="696686" y="1175791"/>
            <a:ext cx="11099074" cy="2260511"/>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 of  Fibrinogen Supplementation in Goal Directed </a:t>
            </a:r>
            <a:r>
              <a:rPr lang="en-US" sz="5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Hemostatic</a:t>
            </a:r>
            <a:r>
              <a:rPr lang="en-US" sz="5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Therapy in Cardiac Surgery</a:t>
            </a:r>
            <a:endParaRPr lang="en-US" sz="5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93520" y="4312920"/>
            <a:ext cx="7452360" cy="1889760"/>
          </a:xfrm>
        </p:spPr>
        <p:txBody>
          <a:bodyPr>
            <a:noAutofit/>
          </a:bodyPr>
          <a:lstStyle/>
          <a:p>
            <a:r>
              <a:rPr lang="en-US" sz="36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Rasoul</a:t>
            </a:r>
            <a:r>
              <a:rPr lang="en-US" sz="3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Azarfarin</a:t>
            </a:r>
            <a:r>
              <a:rPr lang="en-US" sz="3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MD, FACC</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of Anesthesiology</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Fellowship of Cardiac Anesthesia</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Rajaie Cardiovascular Medical &amp; Research Center</a:t>
            </a:r>
          </a:p>
          <a:p>
            <a:endParaRPr lang="en-US" b="1" i="1" dirty="0">
              <a:solidFill>
                <a:srgbClr val="A9FA1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0895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انديكاسيون هاي استفاده از </a:t>
            </a:r>
            <a:r>
              <a:rPr lang="en-US" dirty="0" smtClean="0"/>
              <a:t>ROTEM</a:t>
            </a:r>
            <a:r>
              <a:rPr lang="fa-IR" dirty="0" smtClean="0"/>
              <a:t/>
            </a:r>
            <a:br>
              <a:rPr lang="fa-IR" dirty="0" smtClean="0"/>
            </a:br>
            <a:r>
              <a:rPr lang="fa-IR" sz="2400" dirty="0"/>
              <a:t>(پروتكل مصوب بيمارستان شهيد رجايي)</a:t>
            </a:r>
            <a:endParaRPr lang="en-US" dirty="0"/>
          </a:p>
        </p:txBody>
      </p:sp>
      <p:sp>
        <p:nvSpPr>
          <p:cNvPr id="3" name="Content Placeholder 2"/>
          <p:cNvSpPr>
            <a:spLocks noGrp="1"/>
          </p:cNvSpPr>
          <p:nvPr>
            <p:ph sz="quarter" idx="1"/>
          </p:nvPr>
        </p:nvSpPr>
        <p:spPr>
          <a:xfrm>
            <a:off x="838200" y="1690688"/>
            <a:ext cx="10515600" cy="4486275"/>
          </a:xfrm>
          <a:solidFill>
            <a:srgbClr val="FFCC99"/>
          </a:solidFill>
          <a:ln>
            <a:solidFill>
              <a:srgbClr val="FF0000"/>
            </a:solidFill>
          </a:ln>
        </p:spPr>
        <p:txBody>
          <a:bodyPr>
            <a:normAutofit fontScale="92500" lnSpcReduction="10000"/>
          </a:bodyPr>
          <a:lstStyle/>
          <a:p>
            <a:pPr algn="r" rtl="1"/>
            <a:r>
              <a:rPr lang="fa-IR" dirty="0" smtClean="0"/>
              <a:t>جراحي آنوريسم آئورت</a:t>
            </a:r>
          </a:p>
          <a:p>
            <a:pPr algn="r" rtl="1"/>
            <a:r>
              <a:rPr lang="en-US" dirty="0" smtClean="0"/>
              <a:t>Total Circulatory Arrest in CPB</a:t>
            </a:r>
          </a:p>
          <a:p>
            <a:pPr algn="r" rtl="1"/>
            <a:r>
              <a:rPr lang="fa-IR" dirty="0" smtClean="0"/>
              <a:t>پمپ تايم بيش از 120 دقيقه</a:t>
            </a:r>
          </a:p>
          <a:p>
            <a:pPr algn="r" rtl="1"/>
            <a:r>
              <a:rPr lang="fa-IR" dirty="0" smtClean="0"/>
              <a:t>استفاده از دو يا چند داروي ضد پلاكتي</a:t>
            </a:r>
          </a:p>
          <a:p>
            <a:pPr algn="r" rtl="1"/>
            <a:r>
              <a:rPr lang="fa-IR" dirty="0" smtClean="0"/>
              <a:t>خونريزي بيش از </a:t>
            </a:r>
            <a:r>
              <a:rPr lang="en-US" dirty="0" smtClean="0"/>
              <a:t>200 cc/h</a:t>
            </a:r>
            <a:r>
              <a:rPr lang="fa-IR" dirty="0" smtClean="0"/>
              <a:t> پس از عمل</a:t>
            </a:r>
          </a:p>
          <a:p>
            <a:pPr algn="r" rtl="1"/>
            <a:r>
              <a:rPr lang="fa-IR" dirty="0" smtClean="0"/>
              <a:t>كاهش بيش از </a:t>
            </a:r>
            <a:r>
              <a:rPr lang="en-US" dirty="0" smtClean="0"/>
              <a:t>1g/dl/h</a:t>
            </a:r>
            <a:r>
              <a:rPr lang="fa-IR" dirty="0" smtClean="0"/>
              <a:t> هموگلوبين پس از عمل</a:t>
            </a:r>
          </a:p>
          <a:p>
            <a:pPr algn="r" rtl="1"/>
            <a:r>
              <a:rPr lang="fa-IR" dirty="0" smtClean="0"/>
              <a:t>بيماري همراه كبدي يا كليوي يا اختلال شناخته شده انعقادي</a:t>
            </a:r>
          </a:p>
          <a:p>
            <a:pPr algn="r" rtl="1"/>
            <a:r>
              <a:rPr lang="fa-IR" dirty="0" smtClean="0"/>
              <a:t>اعمال جراحي كمپلكس قلبي</a:t>
            </a:r>
          </a:p>
          <a:p>
            <a:pPr algn="r" rtl="1"/>
            <a:r>
              <a:rPr lang="fa-IR" dirty="0" smtClean="0"/>
              <a:t>اعمال جراحي مجدد</a:t>
            </a:r>
          </a:p>
          <a:p>
            <a:pPr algn="r" rtl="1"/>
            <a:r>
              <a:rPr lang="fa-IR" dirty="0" smtClean="0"/>
              <a:t>اعمال جراحي اورژانس</a:t>
            </a:r>
            <a:endParaRPr lang="en-US" dirty="0"/>
          </a:p>
        </p:txBody>
      </p:sp>
    </p:spTree>
    <p:extLst>
      <p:ext uri="{BB962C8B-B14F-4D97-AF65-F5344CB8AC3E}">
        <p14:creationId xmlns:p14="http://schemas.microsoft.com/office/powerpoint/2010/main" xmlns="" val="87420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ChangeArrowheads="1"/>
          </p:cNvSpPr>
          <p:nvPr/>
        </p:nvSpPr>
        <p:spPr bwMode="auto">
          <a:xfrm>
            <a:off x="4112926" y="1295524"/>
            <a:ext cx="6566746" cy="3962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53140" rIns="0" bIns="53140"/>
          <a:lstStyle>
            <a:lvl1pPr marL="342900" indent="-342900" defTabSz="957263">
              <a:spcBef>
                <a:spcPct val="20000"/>
              </a:spcBef>
              <a:buClr>
                <a:srgbClr val="D20000"/>
              </a:buClr>
              <a:buChar char="•"/>
              <a:tabLst>
                <a:tab pos="1714500" algn="l"/>
              </a:tabLst>
              <a:defRPr sz="2400">
                <a:solidFill>
                  <a:schemeClr val="tx1"/>
                </a:solidFill>
                <a:latin typeface="Arial" panose="020B0604020202020204" pitchFamily="34" charset="0"/>
              </a:defRPr>
            </a:lvl1pPr>
            <a:lvl2pPr marL="742950" indent="-285750" defTabSz="957263">
              <a:spcBef>
                <a:spcPct val="20000"/>
              </a:spcBef>
              <a:buClr>
                <a:srgbClr val="D20000"/>
              </a:buClr>
              <a:buChar char="–"/>
              <a:tabLst>
                <a:tab pos="1714500" algn="l"/>
              </a:tabLst>
              <a:defRPr sz="2000">
                <a:solidFill>
                  <a:schemeClr val="tx1"/>
                </a:solidFill>
                <a:latin typeface="Arial" panose="020B0604020202020204" pitchFamily="34" charset="0"/>
              </a:defRPr>
            </a:lvl2pPr>
            <a:lvl3pPr marL="1143000" indent="-228600" defTabSz="957263">
              <a:spcBef>
                <a:spcPct val="20000"/>
              </a:spcBef>
              <a:buClr>
                <a:srgbClr val="D20000"/>
              </a:buClr>
              <a:buChar char="•"/>
              <a:tabLst>
                <a:tab pos="1714500" algn="l"/>
              </a:tabLst>
              <a:defRPr>
                <a:solidFill>
                  <a:schemeClr val="tx1"/>
                </a:solidFill>
                <a:latin typeface="Arial" panose="020B0604020202020204" pitchFamily="34" charset="0"/>
              </a:defRPr>
            </a:lvl3pPr>
            <a:lvl4pPr marL="739775" indent="-254000" defTabSz="957263">
              <a:spcBef>
                <a:spcPct val="20000"/>
              </a:spcBef>
              <a:buClr>
                <a:srgbClr val="D20000"/>
              </a:buClr>
              <a:buChar char="–"/>
              <a:tabLst>
                <a:tab pos="1714500" algn="l"/>
              </a:tabLst>
              <a:defRPr sz="1600">
                <a:solidFill>
                  <a:schemeClr val="tx1"/>
                </a:solidFill>
                <a:latin typeface="Arial" panose="020B0604020202020204" pitchFamily="34" charset="0"/>
              </a:defRPr>
            </a:lvl4pPr>
            <a:lvl5pPr marL="2057400" indent="-228600" defTabSz="957263">
              <a:spcBef>
                <a:spcPct val="20000"/>
              </a:spcBef>
              <a:buClr>
                <a:srgbClr val="D20000"/>
              </a:buClr>
              <a:buChar char="»"/>
              <a:tabLst>
                <a:tab pos="1714500" algn="l"/>
              </a:tabLst>
              <a:defRPr sz="16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9pPr>
          </a:lstStyle>
          <a:p>
            <a:pPr lvl="3" eaLnBrk="1" hangingPunct="1">
              <a:lnSpc>
                <a:spcPct val="120000"/>
              </a:lnSpc>
              <a:spcBef>
                <a:spcPct val="84000"/>
              </a:spcBef>
              <a:buClr>
                <a:schemeClr val="bg1"/>
              </a:buClr>
              <a:buFont typeface="Times" panose="02020603050405020304" pitchFamily="18" charset="0"/>
              <a:buNone/>
            </a:pPr>
            <a:r>
              <a:rPr lang="de-DE" altLang="en-US" sz="1604" dirty="0"/>
              <a:t>40 - 50 g/l	Albumin</a:t>
            </a:r>
          </a:p>
          <a:p>
            <a:pPr lvl="3" eaLnBrk="1" hangingPunct="1">
              <a:lnSpc>
                <a:spcPct val="120000"/>
              </a:lnSpc>
              <a:spcBef>
                <a:spcPct val="84000"/>
              </a:spcBef>
              <a:buClr>
                <a:schemeClr val="bg1"/>
              </a:buClr>
              <a:buFont typeface="Times" panose="02020603050405020304" pitchFamily="18" charset="0"/>
              <a:buNone/>
            </a:pPr>
            <a:r>
              <a:rPr lang="de-DE" altLang="en-US" sz="1604" dirty="0"/>
              <a:t>10 - 25 g/l	Immuno globulins</a:t>
            </a:r>
          </a:p>
          <a:p>
            <a:pPr lvl="3" eaLnBrk="1" hangingPunct="1">
              <a:lnSpc>
                <a:spcPct val="120000"/>
              </a:lnSpc>
              <a:spcBef>
                <a:spcPct val="84000"/>
              </a:spcBef>
              <a:buClr>
                <a:schemeClr val="bg1"/>
              </a:buClr>
              <a:buFont typeface="Times" panose="02020603050405020304" pitchFamily="18" charset="0"/>
              <a:buNone/>
            </a:pPr>
            <a:r>
              <a:rPr lang="de-DE" altLang="en-US" sz="1604" dirty="0"/>
              <a:t>2 - 4 g/l	Fibrinogen</a:t>
            </a:r>
          </a:p>
          <a:p>
            <a:pPr lvl="3" eaLnBrk="1" hangingPunct="1">
              <a:lnSpc>
                <a:spcPct val="120000"/>
              </a:lnSpc>
              <a:spcBef>
                <a:spcPct val="84000"/>
              </a:spcBef>
              <a:buClr>
                <a:schemeClr val="bg1"/>
              </a:buClr>
              <a:buFont typeface="Times" panose="02020603050405020304" pitchFamily="18" charset="0"/>
              <a:buNone/>
            </a:pPr>
            <a:r>
              <a:rPr lang="de-DE" altLang="en-US" sz="1604" dirty="0"/>
              <a:t>9 - 10 g/l	6 other highly concentrated proteins</a:t>
            </a:r>
            <a:br>
              <a:rPr lang="de-DE" altLang="en-US" sz="1604" dirty="0"/>
            </a:br>
            <a:r>
              <a:rPr lang="de-DE" altLang="en-US" sz="1604" dirty="0"/>
              <a:t>	(transferrin, haptoglobin, C</a:t>
            </a:r>
            <a:r>
              <a:rPr lang="de-DE" altLang="en-US" sz="1604" baseline="-25000" dirty="0"/>
              <a:t>3</a:t>
            </a:r>
            <a:r>
              <a:rPr lang="de-DE" altLang="en-US" sz="1604" dirty="0"/>
              <a:t>,</a:t>
            </a:r>
            <a:br>
              <a:rPr lang="de-DE" altLang="en-US" sz="1604" dirty="0"/>
            </a:br>
            <a:r>
              <a:rPr lang="de-DE" altLang="en-US" sz="1604" dirty="0"/>
              <a:t>	</a:t>
            </a:r>
            <a:r>
              <a:rPr lang="de-DE" altLang="en-US" sz="1604" dirty="0">
                <a:latin typeface="Symbol" panose="05050102010706020507" pitchFamily="18" charset="2"/>
              </a:rPr>
              <a:t></a:t>
            </a:r>
            <a:r>
              <a:rPr lang="de-DE" altLang="en-US" sz="1604" baseline="-25000" dirty="0"/>
              <a:t>2</a:t>
            </a:r>
            <a:r>
              <a:rPr lang="de-DE" altLang="en-US" sz="1604" dirty="0"/>
              <a:t>-Macroglobulin, </a:t>
            </a:r>
            <a:r>
              <a:rPr lang="de-DE" altLang="en-US" sz="1604" dirty="0">
                <a:latin typeface="Symbol" panose="05050102010706020507" pitchFamily="18" charset="2"/>
              </a:rPr>
              <a:t></a:t>
            </a:r>
            <a:r>
              <a:rPr lang="de-DE" altLang="en-US" sz="1604" baseline="-25000" dirty="0"/>
              <a:t>1</a:t>
            </a:r>
            <a:r>
              <a:rPr lang="de-DE" altLang="en-US" sz="1604" dirty="0"/>
              <a:t>-Proteinase-Inhibitor,</a:t>
            </a:r>
            <a:br>
              <a:rPr lang="de-DE" altLang="en-US" sz="1604" dirty="0"/>
            </a:br>
            <a:r>
              <a:rPr lang="de-DE" altLang="en-US" sz="1604" dirty="0"/>
              <a:t>	Apolipoprotein I)</a:t>
            </a:r>
          </a:p>
          <a:p>
            <a:pPr lvl="3" eaLnBrk="1" hangingPunct="1">
              <a:lnSpc>
                <a:spcPct val="120000"/>
              </a:lnSpc>
              <a:spcBef>
                <a:spcPct val="84000"/>
              </a:spcBef>
              <a:buClr>
                <a:schemeClr val="bg1"/>
              </a:buClr>
              <a:buFont typeface="Times" panose="02020603050405020304" pitchFamily="18" charset="0"/>
              <a:buNone/>
            </a:pPr>
            <a:r>
              <a:rPr lang="de-DE" altLang="en-US" sz="1604" dirty="0"/>
              <a:t>8,5 g/l	approx. 110 additional plasma proteins</a:t>
            </a:r>
            <a:br>
              <a:rPr lang="de-DE" altLang="en-US" sz="1604" dirty="0"/>
            </a:br>
            <a:r>
              <a:rPr lang="de-DE" altLang="en-US" sz="1604" dirty="0"/>
              <a:t>	(among them clotting factors and</a:t>
            </a:r>
            <a:br>
              <a:rPr lang="de-DE" altLang="en-US" sz="1604" dirty="0"/>
            </a:br>
            <a:r>
              <a:rPr lang="de-DE" altLang="en-US" sz="1604" dirty="0"/>
              <a:t>	inhibitors)</a:t>
            </a:r>
          </a:p>
        </p:txBody>
      </p:sp>
      <p:sp>
        <p:nvSpPr>
          <p:cNvPr id="40963" name="Freeform 9"/>
          <p:cNvSpPr>
            <a:spLocks/>
          </p:cNvSpPr>
          <p:nvPr/>
        </p:nvSpPr>
        <p:spPr bwMode="auto">
          <a:xfrm>
            <a:off x="4338926" y="1295524"/>
            <a:ext cx="30240" cy="3931135"/>
          </a:xfrm>
          <a:custGeom>
            <a:avLst/>
            <a:gdLst>
              <a:gd name="T0" fmla="*/ 2147483646 w 19"/>
              <a:gd name="T1" fmla="*/ 2147483646 h 2353"/>
              <a:gd name="T2" fmla="*/ 2147483646 w 19"/>
              <a:gd name="T3" fmla="*/ 2147483646 h 2353"/>
              <a:gd name="T4" fmla="*/ 2147483646 w 19"/>
              <a:gd name="T5" fmla="*/ 0 h 2353"/>
              <a:gd name="T6" fmla="*/ 0 w 19"/>
              <a:gd name="T7" fmla="*/ 0 h 2353"/>
              <a:gd name="T8" fmla="*/ 0 w 19"/>
              <a:gd name="T9" fmla="*/ 2147483646 h 2353"/>
              <a:gd name="T10" fmla="*/ 2147483646 w 19"/>
              <a:gd name="T11" fmla="*/ 2147483646 h 2353"/>
              <a:gd name="T12" fmla="*/ 0 60000 65536"/>
              <a:gd name="T13" fmla="*/ 0 60000 65536"/>
              <a:gd name="T14" fmla="*/ 0 60000 65536"/>
              <a:gd name="T15" fmla="*/ 0 60000 65536"/>
              <a:gd name="T16" fmla="*/ 0 60000 65536"/>
              <a:gd name="T17" fmla="*/ 0 60000 65536"/>
              <a:gd name="T18" fmla="*/ 0 w 19"/>
              <a:gd name="T19" fmla="*/ 0 h 2353"/>
              <a:gd name="T20" fmla="*/ 19 w 19"/>
              <a:gd name="T21" fmla="*/ 2353 h 2353"/>
            </a:gdLst>
            <a:ahLst/>
            <a:cxnLst>
              <a:cxn ang="T12">
                <a:pos x="T0" y="T1"/>
              </a:cxn>
              <a:cxn ang="T13">
                <a:pos x="T2" y="T3"/>
              </a:cxn>
              <a:cxn ang="T14">
                <a:pos x="T4" y="T5"/>
              </a:cxn>
              <a:cxn ang="T15">
                <a:pos x="T6" y="T7"/>
              </a:cxn>
              <a:cxn ang="T16">
                <a:pos x="T8" y="T9"/>
              </a:cxn>
              <a:cxn ang="T17">
                <a:pos x="T10" y="T11"/>
              </a:cxn>
            </a:cxnLst>
            <a:rect l="T18" t="T19" r="T20" b="T21"/>
            <a:pathLst>
              <a:path w="19" h="2353">
                <a:moveTo>
                  <a:pt x="9" y="2352"/>
                </a:moveTo>
                <a:lnTo>
                  <a:pt x="18" y="2352"/>
                </a:lnTo>
                <a:lnTo>
                  <a:pt x="18" y="0"/>
                </a:lnTo>
                <a:lnTo>
                  <a:pt x="0" y="0"/>
                </a:lnTo>
                <a:lnTo>
                  <a:pt x="0" y="2352"/>
                </a:lnTo>
                <a:lnTo>
                  <a:pt x="9" y="2352"/>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4" name="Freeform 10"/>
          <p:cNvSpPr>
            <a:spLocks/>
          </p:cNvSpPr>
          <p:nvPr/>
        </p:nvSpPr>
        <p:spPr bwMode="auto">
          <a:xfrm>
            <a:off x="4358025" y="1295523"/>
            <a:ext cx="130507" cy="27057"/>
          </a:xfrm>
          <a:custGeom>
            <a:avLst/>
            <a:gdLst>
              <a:gd name="T0" fmla="*/ 2147483646 w 79"/>
              <a:gd name="T1" fmla="*/ 2147483646 h 17"/>
              <a:gd name="T2" fmla="*/ 2147483646 w 79"/>
              <a:gd name="T3" fmla="*/ 0 h 17"/>
              <a:gd name="T4" fmla="*/ 0 w 79"/>
              <a:gd name="T5" fmla="*/ 0 h 17"/>
              <a:gd name="T6" fmla="*/ 0 w 79"/>
              <a:gd name="T7" fmla="*/ 2147483646 h 17"/>
              <a:gd name="T8" fmla="*/ 2147483646 w 79"/>
              <a:gd name="T9" fmla="*/ 2147483646 h 17"/>
              <a:gd name="T10" fmla="*/ 2147483646 w 79"/>
              <a:gd name="T11" fmla="*/ 2147483646 h 17"/>
              <a:gd name="T12" fmla="*/ 0 60000 65536"/>
              <a:gd name="T13" fmla="*/ 0 60000 65536"/>
              <a:gd name="T14" fmla="*/ 0 60000 65536"/>
              <a:gd name="T15" fmla="*/ 0 60000 65536"/>
              <a:gd name="T16" fmla="*/ 0 60000 65536"/>
              <a:gd name="T17" fmla="*/ 0 60000 65536"/>
              <a:gd name="T18" fmla="*/ 0 w 79"/>
              <a:gd name="T19" fmla="*/ 0 h 17"/>
              <a:gd name="T20" fmla="*/ 79 w 7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9" h="17">
                <a:moveTo>
                  <a:pt x="78" y="7"/>
                </a:moveTo>
                <a:lnTo>
                  <a:pt x="78" y="0"/>
                </a:lnTo>
                <a:lnTo>
                  <a:pt x="0" y="0"/>
                </a:lnTo>
                <a:lnTo>
                  <a:pt x="0" y="16"/>
                </a:lnTo>
                <a:lnTo>
                  <a:pt x="78" y="16"/>
                </a:lnTo>
                <a:lnTo>
                  <a:pt x="78" y="7"/>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5" name="Freeform 11"/>
          <p:cNvSpPr>
            <a:spLocks/>
          </p:cNvSpPr>
          <p:nvPr/>
        </p:nvSpPr>
        <p:spPr bwMode="auto">
          <a:xfrm>
            <a:off x="4358025" y="5191644"/>
            <a:ext cx="130507" cy="31831"/>
          </a:xfrm>
          <a:custGeom>
            <a:avLst/>
            <a:gdLst>
              <a:gd name="T0" fmla="*/ 2147483646 w 79"/>
              <a:gd name="T1" fmla="*/ 2147483646 h 19"/>
              <a:gd name="T2" fmla="*/ 2147483646 w 79"/>
              <a:gd name="T3" fmla="*/ 0 h 19"/>
              <a:gd name="T4" fmla="*/ 0 w 79"/>
              <a:gd name="T5" fmla="*/ 0 h 19"/>
              <a:gd name="T6" fmla="*/ 0 w 79"/>
              <a:gd name="T7" fmla="*/ 2147483646 h 19"/>
              <a:gd name="T8" fmla="*/ 2147483646 w 79"/>
              <a:gd name="T9" fmla="*/ 2147483646 h 19"/>
              <a:gd name="T10" fmla="*/ 2147483646 w 79"/>
              <a:gd name="T11" fmla="*/ 2147483646 h 19"/>
              <a:gd name="T12" fmla="*/ 0 60000 65536"/>
              <a:gd name="T13" fmla="*/ 0 60000 65536"/>
              <a:gd name="T14" fmla="*/ 0 60000 65536"/>
              <a:gd name="T15" fmla="*/ 0 60000 65536"/>
              <a:gd name="T16" fmla="*/ 0 60000 65536"/>
              <a:gd name="T17" fmla="*/ 0 60000 65536"/>
              <a:gd name="T18" fmla="*/ 0 w 79"/>
              <a:gd name="T19" fmla="*/ 0 h 19"/>
              <a:gd name="T20" fmla="*/ 79 w 7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9" h="19">
                <a:moveTo>
                  <a:pt x="78" y="9"/>
                </a:moveTo>
                <a:lnTo>
                  <a:pt x="78" y="0"/>
                </a:lnTo>
                <a:lnTo>
                  <a:pt x="0" y="0"/>
                </a:lnTo>
                <a:lnTo>
                  <a:pt x="0" y="18"/>
                </a:lnTo>
                <a:lnTo>
                  <a:pt x="78" y="18"/>
                </a:lnTo>
                <a:lnTo>
                  <a:pt x="78" y="9"/>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6" name="Rectangle 13"/>
          <p:cNvSpPr>
            <a:spLocks noChangeArrowheads="1"/>
          </p:cNvSpPr>
          <p:nvPr/>
        </p:nvSpPr>
        <p:spPr bwMode="auto">
          <a:xfrm>
            <a:off x="1286329" y="5409688"/>
            <a:ext cx="9393343" cy="40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4656" tIns="46497" rIns="94656" bIns="46497"/>
          <a:lstStyle>
            <a:lvl1pPr defTabSz="795338">
              <a:spcBef>
                <a:spcPct val="20000"/>
              </a:spcBef>
              <a:buClr>
                <a:srgbClr val="D20000"/>
              </a:buClr>
              <a:buChar char="•"/>
              <a:defRPr sz="2400">
                <a:solidFill>
                  <a:schemeClr val="tx1"/>
                </a:solidFill>
                <a:latin typeface="Arial" panose="020B0604020202020204" pitchFamily="34" charset="0"/>
              </a:defRPr>
            </a:lvl1pPr>
            <a:lvl2pPr marL="742950" indent="-285750" defTabSz="795338">
              <a:spcBef>
                <a:spcPct val="20000"/>
              </a:spcBef>
              <a:buClr>
                <a:srgbClr val="D20000"/>
              </a:buClr>
              <a:buChar char="–"/>
              <a:defRPr sz="2000">
                <a:solidFill>
                  <a:schemeClr val="tx1"/>
                </a:solidFill>
                <a:latin typeface="Arial" panose="020B0604020202020204" pitchFamily="34" charset="0"/>
              </a:defRPr>
            </a:lvl2pPr>
            <a:lvl3pPr marL="1143000" indent="-228600" defTabSz="795338">
              <a:spcBef>
                <a:spcPct val="20000"/>
              </a:spcBef>
              <a:buClr>
                <a:srgbClr val="D20000"/>
              </a:buClr>
              <a:buChar char="•"/>
              <a:defRPr>
                <a:solidFill>
                  <a:schemeClr val="tx1"/>
                </a:solidFill>
                <a:latin typeface="Arial" panose="020B0604020202020204" pitchFamily="34" charset="0"/>
              </a:defRPr>
            </a:lvl3pPr>
            <a:lvl4pPr marL="1600200" indent="-228600" defTabSz="795338">
              <a:spcBef>
                <a:spcPct val="20000"/>
              </a:spcBef>
              <a:buClr>
                <a:srgbClr val="D20000"/>
              </a:buClr>
              <a:buChar char="–"/>
              <a:defRPr sz="1600">
                <a:solidFill>
                  <a:schemeClr val="tx1"/>
                </a:solidFill>
                <a:latin typeface="Arial" panose="020B0604020202020204" pitchFamily="34" charset="0"/>
              </a:defRPr>
            </a:lvl4pPr>
            <a:lvl5pPr marL="2057400" indent="-228600" defTabSz="795338">
              <a:spcBef>
                <a:spcPct val="20000"/>
              </a:spcBef>
              <a:buClr>
                <a:srgbClr val="D20000"/>
              </a:buClr>
              <a:buChar char="»"/>
              <a:defRPr sz="1600">
                <a:solidFill>
                  <a:schemeClr val="tx1"/>
                </a:solidFill>
                <a:latin typeface="Arial" panose="020B0604020202020204" pitchFamily="34" charset="0"/>
              </a:defRPr>
            </a:lvl5pPr>
            <a:lvl6pPr marL="25146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algn="ctr" eaLnBrk="1" hangingPunct="1"/>
            <a:r>
              <a:rPr lang="de-DE" altLang="en-US" sz="1805" b="1"/>
              <a:t>The amount of active substances in FFP is clearly &lt; 1% of total volume</a:t>
            </a:r>
          </a:p>
        </p:txBody>
      </p:sp>
      <p:sp>
        <p:nvSpPr>
          <p:cNvPr id="40967" name="Rectangle 14"/>
          <p:cNvSpPr>
            <a:spLocks noChangeArrowheads="1"/>
          </p:cNvSpPr>
          <p:nvPr/>
        </p:nvSpPr>
        <p:spPr bwMode="auto">
          <a:xfrm>
            <a:off x="1512328" y="2961879"/>
            <a:ext cx="1680680" cy="2591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53140" rIns="0" bIns="53140"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grpSp>
        <p:nvGrpSpPr>
          <p:cNvPr id="40968" name="Group 15"/>
          <p:cNvGrpSpPr>
            <a:grpSpLocks/>
          </p:cNvGrpSpPr>
          <p:nvPr/>
        </p:nvGrpSpPr>
        <p:grpSpPr bwMode="auto">
          <a:xfrm>
            <a:off x="2123485" y="1371918"/>
            <a:ext cx="1959202" cy="3286557"/>
            <a:chOff x="432" y="1104"/>
            <a:chExt cx="1493" cy="2476"/>
          </a:xfrm>
        </p:grpSpPr>
        <p:pic>
          <p:nvPicPr>
            <p:cNvPr id="40970" name="Picture 16"/>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 y="1104"/>
              <a:ext cx="1493" cy="2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0971" name="Rectangle 17"/>
            <p:cNvSpPr>
              <a:spLocks noChangeArrowheads="1"/>
            </p:cNvSpPr>
            <p:nvPr/>
          </p:nvSpPr>
          <p:spPr bwMode="auto">
            <a:xfrm>
              <a:off x="450" y="1929"/>
              <a:ext cx="1043" cy="1641"/>
            </a:xfrm>
            <a:prstGeom prst="rect">
              <a:avLst/>
            </a:prstGeom>
            <a:gradFill rotWithShape="0">
              <a:gsLst>
                <a:gs pos="0">
                  <a:srgbClr val="66CCFF"/>
                </a:gs>
                <a:gs pos="50000">
                  <a:srgbClr val="CCECFF"/>
                </a:gs>
                <a:gs pos="100000">
                  <a:srgbClr val="66CC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53140" rIns="0" bIns="53140" anchor="ctr"/>
            <a:lstStyle>
              <a:lvl1pPr>
                <a:spcBef>
                  <a:spcPct val="20000"/>
                </a:spcBef>
                <a:buClr>
                  <a:srgbClr val="D20000"/>
                </a:buClr>
                <a:buChar char="•"/>
                <a:defRPr sz="2400">
                  <a:solidFill>
                    <a:schemeClr val="tx1"/>
                  </a:solidFill>
                  <a:latin typeface="Arial" panose="020B0604020202020204" pitchFamily="34" charset="0"/>
                </a:defRPr>
              </a:lvl1pPr>
              <a:lvl2pPr>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50000"/>
                </a:spcBef>
              </a:pPr>
              <a:r>
                <a:rPr lang="de-DE" altLang="en-US" sz="1203" b="1">
                  <a:solidFill>
                    <a:srgbClr val="008000"/>
                  </a:solidFill>
                  <a:latin typeface="Univers"/>
                </a:rPr>
                <a:t>92-94%Others:</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Water</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Salts</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Fat</a:t>
              </a:r>
              <a:endParaRPr lang="en-US" altLang="en-US" sz="1203" b="1">
                <a:solidFill>
                  <a:srgbClr val="008000"/>
                </a:solidFill>
                <a:latin typeface="Univers"/>
              </a:endParaRPr>
            </a:p>
          </p:txBody>
        </p:sp>
      </p:grpSp>
      <p:sp>
        <p:nvSpPr>
          <p:cNvPr id="40969" name="Rectangle 19"/>
          <p:cNvSpPr>
            <a:spLocks noChangeArrowheads="1"/>
          </p:cNvSpPr>
          <p:nvPr/>
        </p:nvSpPr>
        <p:spPr bwMode="auto">
          <a:xfrm>
            <a:off x="1970696" y="0"/>
            <a:ext cx="8174214" cy="83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lnSpc>
                <a:spcPct val="80000"/>
              </a:lnSpc>
            </a:pPr>
            <a:r>
              <a:rPr lang="de-DE" altLang="en-US" sz="2807" b="1">
                <a:solidFill>
                  <a:schemeClr val="tx2"/>
                </a:solidFill>
              </a:rPr>
              <a:t>Composition of human plasma (FFP)</a:t>
            </a:r>
            <a:endParaRPr lang="en-US" altLang="en-US" sz="2807" b="1">
              <a:solidFill>
                <a:schemeClr val="tx2"/>
              </a:solidFill>
            </a:endParaRPr>
          </a:p>
        </p:txBody>
      </p:sp>
    </p:spTree>
    <p:extLst>
      <p:ext uri="{BB962C8B-B14F-4D97-AF65-F5344CB8AC3E}">
        <p14:creationId xmlns:p14="http://schemas.microsoft.com/office/powerpoint/2010/main" xmlns="" val="3181973786"/>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840" y="0"/>
            <a:ext cx="7300914" cy="975360"/>
          </a:xfrm>
        </p:spPr>
        <p:txBody>
          <a:bodyPr/>
          <a:lstStyle/>
          <a:p>
            <a:r>
              <a:rPr lang="de-CH" b="1" dirty="0" err="1" smtClean="0"/>
              <a:t>Cryoprecipitate</a:t>
            </a:r>
            <a:r>
              <a:rPr lang="de-CH" b="1" dirty="0" smtClean="0"/>
              <a:t> </a:t>
            </a:r>
            <a:endParaRPr lang="en-US" b="1" dirty="0"/>
          </a:p>
        </p:txBody>
      </p:sp>
      <p:graphicFrame>
        <p:nvGraphicFramePr>
          <p:cNvPr id="6" name="Content Placeholder 5"/>
          <p:cNvGraphicFramePr>
            <a:graphicFrameLocks noGrp="1"/>
          </p:cNvGraphicFramePr>
          <p:nvPr>
            <p:ph idx="1"/>
            <p:extLst/>
          </p:nvPr>
        </p:nvGraphicFramePr>
        <p:xfrm>
          <a:off x="929640" y="838201"/>
          <a:ext cx="10012680" cy="5489786"/>
        </p:xfrm>
        <a:graphic>
          <a:graphicData uri="http://schemas.openxmlformats.org/drawingml/2006/table">
            <a:tbl>
              <a:tblPr firstRow="1" bandRow="1">
                <a:tableStyleId>{5C22544A-7EE6-4342-B048-85BDC9FD1C3A}</a:tableStyleId>
              </a:tblPr>
              <a:tblGrid>
                <a:gridCol w="2556432"/>
                <a:gridCol w="7456248"/>
              </a:tblGrid>
              <a:tr h="568960">
                <a:tc>
                  <a:txBody>
                    <a:bodyPr/>
                    <a:lstStyle/>
                    <a:p>
                      <a:r>
                        <a:rPr lang="de-CH" dirty="0" err="1" smtClean="0"/>
                        <a:t>Factor</a:t>
                      </a:r>
                      <a:r>
                        <a:rPr lang="de-CH" dirty="0" smtClean="0"/>
                        <a:t> </a:t>
                      </a:r>
                      <a:endParaRPr lang="en-US" dirty="0"/>
                    </a:p>
                  </a:txBody>
                  <a:tcPr/>
                </a:tc>
                <a:tc>
                  <a:txBody>
                    <a:bodyPr/>
                    <a:lstStyle/>
                    <a:p>
                      <a:r>
                        <a:rPr lang="de-CH" sz="1600" dirty="0" smtClean="0"/>
                        <a:t>Content in </a:t>
                      </a:r>
                      <a:r>
                        <a:rPr lang="de-CH" sz="1600" dirty="0" err="1" smtClean="0"/>
                        <a:t>cryoprecipitate</a:t>
                      </a:r>
                      <a:endParaRPr lang="en-US" sz="1600" dirty="0"/>
                    </a:p>
                  </a:txBody>
                  <a:tcPr/>
                </a:tc>
              </a:tr>
              <a:tr h="889000">
                <a:tc>
                  <a:txBody>
                    <a:bodyPr/>
                    <a:lstStyle/>
                    <a:p>
                      <a:r>
                        <a:rPr lang="de-CH" sz="2400" dirty="0" smtClean="0"/>
                        <a:t>Fibrinogen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Approx. 350 mg, </a:t>
                      </a:r>
                      <a:r>
                        <a:rPr lang="de-CH" sz="2400" dirty="0" smtClean="0"/>
                        <a:t>30-50 % </a:t>
                      </a:r>
                      <a:r>
                        <a:rPr lang="de-CH" sz="2400" dirty="0" err="1" smtClean="0"/>
                        <a:t>of</a:t>
                      </a:r>
                      <a:r>
                        <a:rPr lang="de-CH" sz="2400" dirty="0" smtClean="0"/>
                        <a:t> </a:t>
                      </a:r>
                      <a:r>
                        <a:rPr lang="de-CH" sz="2400" dirty="0" err="1" smtClean="0"/>
                        <a:t>the</a:t>
                      </a:r>
                      <a:r>
                        <a:rPr lang="de-CH" sz="2400" dirty="0" smtClean="0"/>
                        <a:t> original </a:t>
                      </a:r>
                      <a:r>
                        <a:rPr lang="de-CH" sz="2400" dirty="0" err="1" smtClean="0"/>
                        <a:t>plasma</a:t>
                      </a:r>
                      <a:r>
                        <a:rPr lang="de-CH" sz="2400" dirty="0" smtClean="0"/>
                        <a:t> </a:t>
                      </a:r>
                      <a:endParaRPr lang="en-US" sz="2400" b="0" i="0" u="none" strike="noStrike" kern="1200" baseline="0" dirty="0" smtClean="0">
                        <a:solidFill>
                          <a:schemeClr val="dk1"/>
                        </a:solidFill>
                        <a:latin typeface="+mn-lt"/>
                        <a:ea typeface="+mn-ea"/>
                        <a:cs typeface="+mn-cs"/>
                      </a:endParaRPr>
                    </a:p>
                    <a:p>
                      <a:r>
                        <a:rPr lang="de-CH" sz="2400" b="0" i="0" u="none" strike="noStrike" kern="1200" baseline="0" dirty="0" smtClean="0">
                          <a:solidFill>
                            <a:schemeClr val="dk1"/>
                          </a:solidFill>
                          <a:latin typeface="+mn-lt"/>
                          <a:ea typeface="+mn-ea"/>
                          <a:cs typeface="+mn-cs"/>
                        </a:rPr>
                        <a:t> (min.150 mg)</a:t>
                      </a:r>
                      <a:endParaRPr lang="en-US" sz="2400" b="0" i="0" u="none" strike="noStrike" kern="1200" baseline="0" dirty="0" smtClean="0">
                        <a:solidFill>
                          <a:schemeClr val="dk1"/>
                        </a:solidFill>
                        <a:latin typeface="+mn-lt"/>
                        <a:ea typeface="+mn-ea"/>
                        <a:cs typeface="+mn-cs"/>
                      </a:endParaRPr>
                    </a:p>
                  </a:txBody>
                  <a:tcPr/>
                </a:tc>
              </a:tr>
              <a:tr h="474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Factor</a:t>
                      </a:r>
                      <a:r>
                        <a:rPr lang="de-CH" sz="2400" dirty="0" smtClean="0"/>
                        <a:t> VIII</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5% </a:t>
                      </a:r>
                      <a:r>
                        <a:rPr lang="de-CH" sz="2400" dirty="0" err="1" smtClean="0"/>
                        <a:t>of</a:t>
                      </a:r>
                      <a:r>
                        <a:rPr lang="de-CH" sz="2400" dirty="0" smtClean="0"/>
                        <a:t> total </a:t>
                      </a:r>
                      <a:r>
                        <a:rPr lang="de-CH" sz="2400" dirty="0" err="1" smtClean="0"/>
                        <a:t>protein</a:t>
                      </a:r>
                      <a:endParaRPr lang="en-US" sz="2400" dirty="0" smtClean="0"/>
                    </a:p>
                  </a:txBody>
                  <a:tcPr/>
                </a:tc>
              </a:tr>
              <a:tr h="474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Factor</a:t>
                      </a:r>
                      <a:r>
                        <a:rPr lang="de-CH" sz="2400" dirty="0" smtClean="0"/>
                        <a:t> XIII</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20-30% </a:t>
                      </a:r>
                      <a:r>
                        <a:rPr lang="de-CH" sz="2400" dirty="0" err="1" smtClean="0"/>
                        <a:t>of</a:t>
                      </a:r>
                      <a:r>
                        <a:rPr lang="de-CH" sz="2400" dirty="0" smtClean="0"/>
                        <a:t> </a:t>
                      </a:r>
                      <a:r>
                        <a:rPr lang="de-CH" sz="2400" dirty="0" err="1" smtClean="0"/>
                        <a:t>the</a:t>
                      </a:r>
                      <a:r>
                        <a:rPr lang="de-CH" sz="2400" dirty="0" smtClean="0"/>
                        <a:t> original </a:t>
                      </a:r>
                      <a:r>
                        <a:rPr lang="de-CH" sz="2400" dirty="0" err="1" smtClean="0"/>
                        <a:t>factor</a:t>
                      </a:r>
                      <a:r>
                        <a:rPr lang="de-CH" sz="2400" dirty="0" smtClean="0"/>
                        <a:t> XIII</a:t>
                      </a:r>
                      <a:endParaRPr lang="en-US" sz="2400" dirty="0" smtClean="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Fibronectine</a:t>
                      </a:r>
                      <a:endParaRPr lang="en-US" sz="2400" dirty="0" smtClean="0"/>
                    </a:p>
                    <a:p>
                      <a:endParaRPr lang="en-US" sz="2400" dirty="0"/>
                    </a:p>
                  </a:txBody>
                  <a:tcPr/>
                </a:tc>
                <a:tc>
                  <a:txBody>
                    <a:bodyPr/>
                    <a:lstStyle/>
                    <a:p>
                      <a:r>
                        <a:rPr lang="de-CH" sz="2400" dirty="0" smtClean="0"/>
                        <a:t>1500</a:t>
                      </a:r>
                      <a:r>
                        <a:rPr lang="de-CH" sz="2400" baseline="0" dirty="0" smtClean="0"/>
                        <a:t> </a:t>
                      </a:r>
                      <a:r>
                        <a:rPr lang="de-CH" sz="2400" dirty="0" err="1" smtClean="0"/>
                        <a:t>mcg</a:t>
                      </a:r>
                      <a:r>
                        <a:rPr lang="de-CH" sz="2400" dirty="0" smtClean="0"/>
                        <a:t>/</a:t>
                      </a:r>
                      <a:r>
                        <a:rPr lang="de-CH" sz="2400" dirty="0" err="1" smtClean="0"/>
                        <a:t>mL</a:t>
                      </a:r>
                      <a:r>
                        <a:rPr lang="de-CH" sz="2400" baseline="0" dirty="0" smtClean="0"/>
                        <a:t> – 20-25% </a:t>
                      </a:r>
                      <a:r>
                        <a:rPr lang="de-CH" sz="2400" baseline="0" dirty="0" err="1" smtClean="0"/>
                        <a:t>of</a:t>
                      </a:r>
                      <a:r>
                        <a:rPr lang="de-CH" sz="2400" baseline="0" dirty="0" smtClean="0"/>
                        <a:t> original </a:t>
                      </a:r>
                      <a:r>
                        <a:rPr lang="de-CH" sz="2400" baseline="0" dirty="0" err="1" smtClean="0"/>
                        <a:t>plasma</a:t>
                      </a:r>
                      <a:r>
                        <a:rPr lang="de-CH" sz="2400" baseline="0" dirty="0" smtClean="0"/>
                        <a:t> </a:t>
                      </a:r>
                    </a:p>
                    <a:p>
                      <a:r>
                        <a:rPr lang="de-CH" sz="2400" baseline="0" dirty="0" smtClean="0"/>
                        <a:t>(N=300mcg/</a:t>
                      </a:r>
                      <a:r>
                        <a:rPr lang="de-CH" sz="2400" baseline="0" dirty="0" err="1" smtClean="0"/>
                        <a:t>mL</a:t>
                      </a:r>
                      <a:r>
                        <a:rPr lang="de-CH" sz="2400" baseline="0" dirty="0" smtClean="0"/>
                        <a:t>)</a:t>
                      </a:r>
                      <a:endParaRPr lang="en-US" sz="2400" dirty="0" smtClean="0"/>
                    </a:p>
                  </a:txBody>
                  <a:tcPr/>
                </a:tc>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Platelet</a:t>
                      </a:r>
                      <a:r>
                        <a:rPr lang="de-CH" sz="2400" dirty="0" smtClean="0"/>
                        <a:t> </a:t>
                      </a:r>
                      <a:r>
                        <a:rPr lang="de-CH" sz="2400" dirty="0" err="1" smtClean="0"/>
                        <a:t>microparticles</a:t>
                      </a:r>
                      <a:r>
                        <a:rPr lang="de-CH" sz="2400" dirty="0" smtClean="0"/>
                        <a:t> </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x 265 </a:t>
                      </a:r>
                      <a:r>
                        <a:rPr lang="de-CH" sz="2400" dirty="0" err="1" smtClean="0"/>
                        <a:t>times</a:t>
                      </a:r>
                      <a:r>
                        <a:rPr lang="de-CH" sz="2400" dirty="0" smtClean="0"/>
                        <a:t> </a:t>
                      </a:r>
                      <a:r>
                        <a:rPr lang="de-CH" sz="2400" dirty="0" err="1" smtClean="0"/>
                        <a:t>more</a:t>
                      </a:r>
                      <a:r>
                        <a:rPr lang="de-CH" sz="2400" dirty="0" smtClean="0"/>
                        <a:t> </a:t>
                      </a:r>
                      <a:r>
                        <a:rPr lang="de-CH" sz="2400" dirty="0" err="1" smtClean="0"/>
                        <a:t>than</a:t>
                      </a:r>
                      <a:r>
                        <a:rPr lang="de-CH" sz="2400" dirty="0" smtClean="0"/>
                        <a:t> in original </a:t>
                      </a:r>
                      <a:r>
                        <a:rPr lang="de-CH" sz="2400" dirty="0" err="1" smtClean="0"/>
                        <a:t>plasma</a:t>
                      </a:r>
                      <a:r>
                        <a:rPr lang="de-CH" sz="2400" dirty="0" smtClean="0"/>
                        <a:t>  </a:t>
                      </a:r>
                      <a:endParaRPr lang="en-US" sz="2400" dirty="0" smtClean="0"/>
                    </a:p>
                    <a:p>
                      <a:endParaRPr lang="en-US" sz="2400" b="0" i="0" u="none" strike="noStrike" kern="1200" baseline="0" dirty="0" smtClean="0">
                        <a:solidFill>
                          <a:schemeClr val="dk1"/>
                        </a:solidFill>
                        <a:latin typeface="+mn-lt"/>
                        <a:ea typeface="+mn-ea"/>
                        <a:cs typeface="+mn-cs"/>
                      </a:endParaRPr>
                    </a:p>
                  </a:txBody>
                  <a:tcPr/>
                </a:tc>
              </a:tr>
              <a:tr h="391160">
                <a:tc>
                  <a:txBody>
                    <a:bodyPr/>
                    <a:lstStyle/>
                    <a:p>
                      <a:r>
                        <a:rPr lang="de-CH" sz="2400" dirty="0" err="1" smtClean="0"/>
                        <a:t>IgG</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b="0" i="0" u="none" strike="noStrike" kern="1200" baseline="0" dirty="0" smtClean="0">
                          <a:solidFill>
                            <a:schemeClr val="dk1"/>
                          </a:solidFill>
                          <a:latin typeface="+mn-lt"/>
                          <a:ea typeface="+mn-ea"/>
                          <a:cs typeface="+mn-cs"/>
                        </a:rPr>
                        <a:t>5-8%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tr>
              <a:tr h="391160">
                <a:tc>
                  <a:txBody>
                    <a:bodyPr/>
                    <a:lstStyle/>
                    <a:p>
                      <a:r>
                        <a:rPr lang="de-CH" sz="2400" dirty="0" err="1" smtClean="0"/>
                        <a:t>Ig</a:t>
                      </a:r>
                      <a:r>
                        <a:rPr lang="de-CH" sz="2400" dirty="0" smtClean="0"/>
                        <a:t> 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b="0" i="0" u="none" strike="noStrike" kern="1200" baseline="0" dirty="0" smtClean="0">
                          <a:solidFill>
                            <a:schemeClr val="dk1"/>
                          </a:solidFill>
                          <a:latin typeface="+mn-lt"/>
                          <a:ea typeface="+mn-ea"/>
                          <a:cs typeface="+mn-cs"/>
                        </a:rPr>
                        <a:t>1-2%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tr>
              <a:tr h="403013">
                <a:tc>
                  <a:txBody>
                    <a:bodyPr/>
                    <a:lstStyle/>
                    <a:p>
                      <a:r>
                        <a:rPr lang="de-CH" sz="2400" dirty="0" smtClean="0"/>
                        <a:t>Albumin</a:t>
                      </a:r>
                      <a:endParaRPr lang="en-US" sz="2400" dirty="0"/>
                    </a:p>
                  </a:txBody>
                  <a:tcPr/>
                </a:tc>
                <a:tc>
                  <a:txBody>
                    <a:bodyPr/>
                    <a:lstStyle/>
                    <a:p>
                      <a:r>
                        <a:rPr lang="de-CH" sz="2400" b="0" i="0" u="none" strike="noStrike" kern="1200" baseline="0" dirty="0" smtClean="0">
                          <a:solidFill>
                            <a:schemeClr val="dk1"/>
                          </a:solidFill>
                          <a:latin typeface="+mn-lt"/>
                          <a:ea typeface="+mn-ea"/>
                          <a:cs typeface="+mn-cs"/>
                        </a:rPr>
                        <a:t>5-8%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tr>
            </a:tbl>
          </a:graphicData>
        </a:graphic>
      </p:graphicFrame>
      <p:sp>
        <p:nvSpPr>
          <p:cNvPr id="5" name="Rectangle 4"/>
          <p:cNvSpPr/>
          <p:nvPr/>
        </p:nvSpPr>
        <p:spPr>
          <a:xfrm>
            <a:off x="1981200" y="6640762"/>
            <a:ext cx="4572000" cy="523220"/>
          </a:xfrm>
          <a:prstGeom prst="rect">
            <a:avLst/>
          </a:prstGeom>
        </p:spPr>
        <p:txBody>
          <a:bodyPr>
            <a:spAutoFit/>
          </a:bodyPr>
          <a:lstStyle/>
          <a:p>
            <a:pPr algn="l"/>
            <a:r>
              <a:rPr lang="en-US" sz="1400" dirty="0" err="1">
                <a:solidFill>
                  <a:schemeClr val="bg1"/>
                </a:solidFill>
                <a:latin typeface="Arial" panose="020B0604020202020204" pitchFamily="34" charset="0"/>
                <a:cs typeface="Arial" panose="020B0604020202020204" pitchFamily="34" charset="0"/>
              </a:rPr>
              <a:t>Callum</a:t>
            </a:r>
            <a:r>
              <a:rPr lang="en-US" sz="1400" dirty="0">
                <a:solidFill>
                  <a:schemeClr val="bg1"/>
                </a:solidFill>
                <a:latin typeface="Arial" panose="020B0604020202020204" pitchFamily="34" charset="0"/>
                <a:cs typeface="Arial" panose="020B0604020202020204" pitchFamily="34" charset="0"/>
              </a:rPr>
              <a:t> et al., Transfusion Medicine Reviews, </a:t>
            </a:r>
            <a:r>
              <a:rPr lang="en-US" sz="1400" dirty="0" err="1">
                <a:solidFill>
                  <a:schemeClr val="bg1"/>
                </a:solidFill>
                <a:latin typeface="Arial" panose="020B0604020202020204" pitchFamily="34" charset="0"/>
                <a:cs typeface="Arial" panose="020B0604020202020204" pitchFamily="34" charset="0"/>
              </a:rPr>
              <a:t>Vol</a:t>
            </a:r>
            <a:r>
              <a:rPr lang="en-US" sz="1400" dirty="0">
                <a:solidFill>
                  <a:schemeClr val="bg1"/>
                </a:solidFill>
                <a:latin typeface="Arial" panose="020B0604020202020204" pitchFamily="34" charset="0"/>
                <a:cs typeface="Arial" panose="020B0604020202020204" pitchFamily="34" charset="0"/>
              </a:rPr>
              <a:t> 23, No 3 (July), 2009: </a:t>
            </a:r>
            <a:r>
              <a:rPr lang="en-US" sz="1400" dirty="0" err="1">
                <a:solidFill>
                  <a:schemeClr val="bg1"/>
                </a:solidFill>
                <a:latin typeface="Arial" panose="020B0604020202020204" pitchFamily="34" charset="0"/>
                <a:cs typeface="Arial" panose="020B0604020202020204" pitchFamily="34" charset="0"/>
              </a:rPr>
              <a:t>pp</a:t>
            </a:r>
            <a:r>
              <a:rPr lang="en-US" sz="1400" dirty="0">
                <a:solidFill>
                  <a:schemeClr val="bg1"/>
                </a:solidFill>
                <a:latin typeface="Arial" panose="020B0604020202020204" pitchFamily="34" charset="0"/>
                <a:cs typeface="Arial" panose="020B0604020202020204" pitchFamily="34" charset="0"/>
              </a:rPr>
              <a:t> 177-188</a:t>
            </a:r>
          </a:p>
        </p:txBody>
      </p:sp>
      <p:sp>
        <p:nvSpPr>
          <p:cNvPr id="3" name="TextBox 2"/>
          <p:cNvSpPr txBox="1"/>
          <p:nvPr/>
        </p:nvSpPr>
        <p:spPr>
          <a:xfrm>
            <a:off x="1630680" y="6488668"/>
            <a:ext cx="7437120" cy="369332"/>
          </a:xfrm>
          <a:prstGeom prst="rect">
            <a:avLst/>
          </a:prstGeom>
          <a:noFill/>
        </p:spPr>
        <p:txBody>
          <a:bodyPr wrap="square" rtlCol="0">
            <a:spAutoFit/>
          </a:bodyPr>
          <a:lstStyle/>
          <a:p>
            <a:r>
              <a:rPr lang="de-CH" b="1" dirty="0" err="1"/>
              <a:t>Frequently</a:t>
            </a:r>
            <a:r>
              <a:rPr lang="de-CH" b="1" dirty="0"/>
              <a:t> </a:t>
            </a:r>
            <a:r>
              <a:rPr lang="de-CH" b="1" dirty="0" err="1"/>
              <a:t>used</a:t>
            </a:r>
            <a:r>
              <a:rPr lang="de-CH" b="1" dirty="0"/>
              <a:t> in US </a:t>
            </a:r>
            <a:r>
              <a:rPr lang="de-CH" b="1" dirty="0" err="1"/>
              <a:t>and</a:t>
            </a:r>
            <a:r>
              <a:rPr lang="de-CH" b="1" dirty="0"/>
              <a:t> Canada, </a:t>
            </a:r>
            <a:r>
              <a:rPr lang="de-CH" b="1" dirty="0" err="1"/>
              <a:t>no</a:t>
            </a:r>
            <a:r>
              <a:rPr lang="de-CH" b="1" dirty="0"/>
              <a:t> </a:t>
            </a:r>
            <a:r>
              <a:rPr lang="de-CH" b="1" dirty="0" err="1"/>
              <a:t>longer</a:t>
            </a:r>
            <a:r>
              <a:rPr lang="de-CH" b="1" dirty="0"/>
              <a:t> in EU</a:t>
            </a:r>
            <a:endParaRPr lang="en-US" b="1" dirty="0"/>
          </a:p>
        </p:txBody>
      </p:sp>
      <p:sp>
        <p:nvSpPr>
          <p:cNvPr id="9" name="Oval 8"/>
          <p:cNvSpPr/>
          <p:nvPr/>
        </p:nvSpPr>
        <p:spPr>
          <a:xfrm>
            <a:off x="3163388" y="1203960"/>
            <a:ext cx="4822372" cy="1127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76668046"/>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994" y="165328"/>
            <a:ext cx="6415208" cy="977672"/>
          </a:xfrm>
        </p:spPr>
        <p:txBody>
          <a:bodyPr>
            <a:normAutofit fontScale="90000"/>
          </a:bodyPr>
          <a:lstStyle/>
          <a:p>
            <a:r>
              <a:rPr lang="en-GB" dirty="0" smtClean="0"/>
              <a:t>What are the options for supplementing fibrinogen?</a:t>
            </a:r>
            <a:endParaRPr lang="en-GB" dirty="0"/>
          </a:p>
        </p:txBody>
      </p:sp>
      <p:pic>
        <p:nvPicPr>
          <p:cNvPr id="5" name="Picture 8" descr="Thrombo"/>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934312" y="2047680"/>
            <a:ext cx="2303463" cy="2143321"/>
          </a:xfrm>
          <a:prstGeom prst="rect">
            <a:avLst/>
          </a:prstGeom>
          <a:noFill/>
          <a:ln w="9525">
            <a:noFill/>
            <a:miter lim="800000"/>
            <a:headEnd/>
            <a:tailEnd/>
          </a:ln>
        </p:spPr>
      </p:pic>
      <p:pic>
        <p:nvPicPr>
          <p:cNvPr id="6" name="Picture 7" descr="Copy_of_cry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46568" y="2042578"/>
            <a:ext cx="1955800" cy="2148423"/>
          </a:xfrm>
          <a:prstGeom prst="rect">
            <a:avLst/>
          </a:prstGeom>
          <a:noFill/>
          <a:ln w="9525">
            <a:noFill/>
            <a:miter lim="800000"/>
            <a:headEnd/>
            <a:tailEnd/>
          </a:ln>
        </p:spPr>
      </p:pic>
      <p:sp>
        <p:nvSpPr>
          <p:cNvPr id="7" name="Rectangle 5"/>
          <p:cNvSpPr>
            <a:spLocks noChangeArrowheads="1"/>
          </p:cNvSpPr>
          <p:nvPr/>
        </p:nvSpPr>
        <p:spPr bwMode="auto">
          <a:xfrm>
            <a:off x="1600201" y="1519800"/>
            <a:ext cx="2819400" cy="368562"/>
          </a:xfrm>
          <a:prstGeom prst="rect">
            <a:avLst/>
          </a:prstGeom>
          <a:noFill/>
          <a:ln w="12700">
            <a:noFill/>
            <a:miter lim="800000"/>
            <a:headEnd/>
            <a:tailEnd/>
          </a:ln>
        </p:spPr>
        <p:txBody>
          <a:bodyPr wrap="square">
            <a:spAutoFit/>
          </a:bodyPr>
          <a:lstStyle/>
          <a:p>
            <a:pPr marL="360397" indent="-360397" algn="ctr">
              <a:spcBef>
                <a:spcPts val="300"/>
              </a:spcBef>
              <a:spcAft>
                <a:spcPts val="601"/>
              </a:spcAft>
            </a:pPr>
            <a:r>
              <a:rPr lang="en-US" b="1" dirty="0"/>
              <a:t>Therapeutic plasma</a:t>
            </a:r>
          </a:p>
        </p:txBody>
      </p:sp>
      <p:sp>
        <p:nvSpPr>
          <p:cNvPr id="8" name="Rectangle 5"/>
          <p:cNvSpPr>
            <a:spLocks noChangeArrowheads="1"/>
          </p:cNvSpPr>
          <p:nvPr/>
        </p:nvSpPr>
        <p:spPr bwMode="auto">
          <a:xfrm>
            <a:off x="4520184" y="1549527"/>
            <a:ext cx="3313176" cy="368562"/>
          </a:xfrm>
          <a:prstGeom prst="rect">
            <a:avLst/>
          </a:prstGeom>
          <a:noFill/>
          <a:ln w="12700">
            <a:noFill/>
            <a:miter lim="800000"/>
            <a:headEnd/>
            <a:tailEnd/>
          </a:ln>
        </p:spPr>
        <p:txBody>
          <a:bodyPr wrap="square">
            <a:spAutoFit/>
          </a:bodyPr>
          <a:lstStyle/>
          <a:p>
            <a:pPr marL="360397" indent="-360397" algn="ctr">
              <a:spcBef>
                <a:spcPts val="300"/>
              </a:spcBef>
              <a:spcAft>
                <a:spcPts val="601"/>
              </a:spcAft>
            </a:pPr>
            <a:r>
              <a:rPr lang="en-US" b="1" dirty="0"/>
              <a:t>Cryoprecipitate</a:t>
            </a:r>
          </a:p>
        </p:txBody>
      </p:sp>
      <p:pic>
        <p:nvPicPr>
          <p:cNvPr id="9"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060381" y="2048074"/>
            <a:ext cx="2124075" cy="2142927"/>
          </a:xfrm>
          <a:prstGeom prst="rect">
            <a:avLst/>
          </a:prstGeom>
          <a:noFill/>
          <a:ln w="9525">
            <a:noFill/>
            <a:miter lim="800000"/>
            <a:headEnd/>
            <a:tailEnd/>
          </a:ln>
        </p:spPr>
      </p:pic>
      <p:sp>
        <p:nvSpPr>
          <p:cNvPr id="10" name="Rectangle 5"/>
          <p:cNvSpPr>
            <a:spLocks noChangeArrowheads="1"/>
          </p:cNvSpPr>
          <p:nvPr/>
        </p:nvSpPr>
        <p:spPr bwMode="auto">
          <a:xfrm>
            <a:off x="7776824" y="1244828"/>
            <a:ext cx="2575560" cy="370275"/>
          </a:xfrm>
          <a:prstGeom prst="rect">
            <a:avLst/>
          </a:prstGeom>
          <a:noFill/>
          <a:ln w="12700">
            <a:noFill/>
            <a:miter lim="800000"/>
            <a:headEnd/>
            <a:tailEnd/>
          </a:ln>
        </p:spPr>
        <p:txBody>
          <a:bodyPr wrap="square">
            <a:spAutoFit/>
          </a:bodyPr>
          <a:lstStyle/>
          <a:p>
            <a:pPr marL="269900" indent="-269900" algn="ctr">
              <a:spcBef>
                <a:spcPts val="300"/>
              </a:spcBef>
              <a:spcAft>
                <a:spcPts val="601"/>
              </a:spcAft>
            </a:pPr>
            <a:r>
              <a:rPr lang="en-US" b="1" dirty="0"/>
              <a:t>Fibrinogen concentrate</a:t>
            </a:r>
          </a:p>
        </p:txBody>
      </p:sp>
      <p:grpSp>
        <p:nvGrpSpPr>
          <p:cNvPr id="15" name="Group 14"/>
          <p:cNvGrpSpPr/>
          <p:nvPr/>
        </p:nvGrpSpPr>
        <p:grpSpPr>
          <a:xfrm>
            <a:off x="655320" y="4611528"/>
            <a:ext cx="11536680" cy="1036918"/>
            <a:chOff x="303313" y="4343401"/>
            <a:chExt cx="8568588" cy="1036918"/>
          </a:xfrm>
        </p:grpSpPr>
        <p:sp>
          <p:nvSpPr>
            <p:cNvPr id="3" name="Rounded Rectangle 2"/>
            <p:cNvSpPr/>
            <p:nvPr/>
          </p:nvSpPr>
          <p:spPr>
            <a:xfrm>
              <a:off x="303313" y="4343401"/>
              <a:ext cx="8568588" cy="1036918"/>
            </a:xfrm>
            <a:prstGeom prst="roundRect">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C00000"/>
                  </a:solidFill>
                </a:rPr>
                <a:t>To raise the plasma fibrinogen concentration by 1 g/L in a 70-kg adult: </a:t>
              </a:r>
              <a:endParaRPr lang="en-US" sz="2000" b="1" i="1" dirty="0">
                <a:solidFill>
                  <a:srgbClr val="C00000"/>
                </a:solidFill>
              </a:endParaRPr>
            </a:p>
            <a:p>
              <a:endParaRPr lang="en-US" b="1" dirty="0">
                <a:solidFill>
                  <a:srgbClr val="C00000"/>
                </a:solidFill>
              </a:endParaRPr>
            </a:p>
            <a:p>
              <a:r>
                <a:rPr lang="en-US" b="1" dirty="0">
                  <a:solidFill>
                    <a:srgbClr val="C00000"/>
                  </a:solidFill>
                </a:rPr>
                <a:t>&gt;1000 mL FFP                   OR                   260 mL cryoprecipitate                   OR               </a:t>
              </a:r>
              <a:r>
                <a:rPr lang="de-CH" b="1" dirty="0">
                  <a:solidFill>
                    <a:srgbClr val="C00000"/>
                  </a:solidFill>
                </a:rPr>
                <a:t>2g </a:t>
              </a:r>
              <a:r>
                <a:rPr lang="de-CH" b="1" dirty="0" err="1">
                  <a:solidFill>
                    <a:srgbClr val="C00000"/>
                  </a:solidFill>
                </a:rPr>
                <a:t>Fbg</a:t>
              </a:r>
              <a:r>
                <a:rPr lang="de-CH" b="1" dirty="0">
                  <a:solidFill>
                    <a:srgbClr val="C00000"/>
                  </a:solidFill>
                </a:rPr>
                <a:t> /100 </a:t>
              </a:r>
              <a:r>
                <a:rPr lang="de-CH" b="1" dirty="0" err="1">
                  <a:solidFill>
                    <a:srgbClr val="C00000"/>
                  </a:solidFill>
                </a:rPr>
                <a:t>mL</a:t>
              </a:r>
              <a:r>
                <a:rPr lang="de-CH" b="1" dirty="0">
                  <a:solidFill>
                    <a:srgbClr val="C00000"/>
                  </a:solidFill>
                </a:rPr>
                <a:t> </a:t>
              </a:r>
              <a:endParaRPr lang="en-GB" b="1" dirty="0">
                <a:solidFill>
                  <a:srgbClr val="C00000"/>
                </a:solidFill>
              </a:endParaRPr>
            </a:p>
          </p:txBody>
        </p:sp>
        <p:sp>
          <p:nvSpPr>
            <p:cNvPr id="4" name="Rounded Rectangle 3"/>
            <p:cNvSpPr/>
            <p:nvPr/>
          </p:nvSpPr>
          <p:spPr bwMode="auto">
            <a:xfrm>
              <a:off x="303313" y="4797114"/>
              <a:ext cx="16002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sp>
          <p:nvSpPr>
            <p:cNvPr id="12" name="Rounded Rectangle 11"/>
            <p:cNvSpPr/>
            <p:nvPr/>
          </p:nvSpPr>
          <p:spPr bwMode="auto">
            <a:xfrm>
              <a:off x="2909198" y="4797114"/>
              <a:ext cx="18288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sp>
          <p:nvSpPr>
            <p:cNvPr id="13" name="Rounded Rectangle 12"/>
            <p:cNvSpPr/>
            <p:nvPr/>
          </p:nvSpPr>
          <p:spPr bwMode="auto">
            <a:xfrm>
              <a:off x="6004634" y="4780549"/>
              <a:ext cx="14097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grpSp>
      <p:sp>
        <p:nvSpPr>
          <p:cNvPr id="14" name="Rectangle 13"/>
          <p:cNvSpPr/>
          <p:nvPr/>
        </p:nvSpPr>
        <p:spPr>
          <a:xfrm>
            <a:off x="743217" y="6361220"/>
            <a:ext cx="9619446" cy="523220"/>
          </a:xfrm>
          <a:prstGeom prst="rect">
            <a:avLst/>
          </a:prstGeom>
        </p:spPr>
        <p:txBody>
          <a:bodyPr wrap="square">
            <a:spAutoFit/>
          </a:bodyPr>
          <a:lstStyle/>
          <a:p>
            <a:pPr algn="l"/>
            <a:r>
              <a:rPr lang="en-US" sz="1400" dirty="0" err="1">
                <a:solidFill>
                  <a:schemeClr val="tx1">
                    <a:lumMod val="50000"/>
                  </a:schemeClr>
                </a:solidFill>
                <a:latin typeface="Arial" panose="020B0604020202020204" pitchFamily="34" charset="0"/>
                <a:cs typeface="Arial" panose="020B0604020202020204" pitchFamily="34" charset="0"/>
              </a:rPr>
              <a:t>Stainsby</a:t>
            </a:r>
            <a:r>
              <a:rPr lang="en-US" sz="1400" dirty="0">
                <a:solidFill>
                  <a:schemeClr val="tx1">
                    <a:lumMod val="50000"/>
                  </a:schemeClr>
                </a:solidFill>
                <a:latin typeface="Arial" panose="020B0604020202020204" pitchFamily="34" charset="0"/>
                <a:cs typeface="Arial" panose="020B0604020202020204" pitchFamily="34" charset="0"/>
              </a:rPr>
              <a:t> D et al, Br J </a:t>
            </a:r>
            <a:r>
              <a:rPr lang="en-US" sz="1400" dirty="0" err="1">
                <a:solidFill>
                  <a:schemeClr val="tx1">
                    <a:lumMod val="50000"/>
                  </a:schemeClr>
                </a:solidFill>
                <a:latin typeface="Arial" panose="020B0604020202020204" pitchFamily="34" charset="0"/>
                <a:cs typeface="Arial" panose="020B0604020202020204" pitchFamily="34" charset="0"/>
              </a:rPr>
              <a:t>Haematol</a:t>
            </a:r>
            <a:r>
              <a:rPr lang="en-US" sz="1400" dirty="0">
                <a:solidFill>
                  <a:schemeClr val="tx1">
                    <a:lumMod val="50000"/>
                  </a:schemeClr>
                </a:solidFill>
                <a:latin typeface="Arial" panose="020B0604020202020204" pitchFamily="34" charset="0"/>
                <a:cs typeface="Arial" panose="020B0604020202020204" pitchFamily="34" charset="0"/>
              </a:rPr>
              <a:t> 2006;135: 634–41. </a:t>
            </a:r>
            <a:r>
              <a:rPr lang="en-US" sz="1400" dirty="0" err="1">
                <a:solidFill>
                  <a:schemeClr val="tx1">
                    <a:lumMod val="50000"/>
                  </a:schemeClr>
                </a:solidFill>
                <a:latin typeface="Arial" panose="020B0604020202020204" pitchFamily="34" charset="0"/>
                <a:cs typeface="Arial" panose="020B0604020202020204" pitchFamily="34" charset="0"/>
              </a:rPr>
              <a:t>Chowdhury</a:t>
            </a:r>
            <a:r>
              <a:rPr lang="en-US" sz="1400" dirty="0">
                <a:solidFill>
                  <a:schemeClr val="tx1">
                    <a:lumMod val="50000"/>
                  </a:schemeClr>
                </a:solidFill>
                <a:latin typeface="Arial" panose="020B0604020202020204" pitchFamily="34" charset="0"/>
                <a:cs typeface="Arial" panose="020B0604020202020204" pitchFamily="34" charset="0"/>
              </a:rPr>
              <a:t> P et al, </a:t>
            </a:r>
            <a:r>
              <a:rPr lang="sv-SE" sz="1400" dirty="0">
                <a:solidFill>
                  <a:schemeClr val="tx1">
                    <a:lumMod val="50000"/>
                  </a:schemeClr>
                </a:solidFill>
                <a:latin typeface="Arial" panose="020B0604020202020204" pitchFamily="34" charset="0"/>
                <a:cs typeface="Arial" panose="020B0604020202020204" pitchFamily="34" charset="0"/>
              </a:rPr>
              <a:t>Br J Haematol 2004;125:69–73 </a:t>
            </a:r>
            <a:r>
              <a:rPr lang="sv-SE" sz="1400" dirty="0">
                <a:solidFill>
                  <a:schemeClr val="bg1"/>
                </a:solidFill>
                <a:latin typeface="Arial" panose="020B0604020202020204" pitchFamily="34" charset="0"/>
                <a:cs typeface="Arial" panose="020B0604020202020204" pitchFamily="34" charset="0"/>
              </a:rPr>
              <a:t>; </a:t>
            </a:r>
          </a:p>
          <a:p>
            <a:pPr algn="l"/>
            <a:r>
              <a:rPr lang="en-US" sz="1400" dirty="0">
                <a:solidFill>
                  <a:schemeClr val="bg1"/>
                </a:solidFill>
                <a:latin typeface="Arial" panose="020B0604020202020204" pitchFamily="34" charset="0"/>
                <a:cs typeface="Arial" panose="020B0604020202020204" pitchFamily="34" charset="0"/>
              </a:rPr>
              <a:t>Bolton-</a:t>
            </a:r>
            <a:r>
              <a:rPr lang="en-US" sz="1400" dirty="0" err="1">
                <a:solidFill>
                  <a:schemeClr val="bg1"/>
                </a:solidFill>
                <a:latin typeface="Arial" panose="020B0604020202020204" pitchFamily="34" charset="0"/>
                <a:cs typeface="Arial" panose="020B0604020202020204" pitchFamily="34" charset="0"/>
              </a:rPr>
              <a:t>Maggs</a:t>
            </a:r>
            <a:r>
              <a:rPr lang="en-US" sz="1400" dirty="0">
                <a:solidFill>
                  <a:schemeClr val="bg1"/>
                </a:solidFill>
                <a:latin typeface="Arial" panose="020B0604020202020204" pitchFamily="34" charset="0"/>
                <a:cs typeface="Arial" panose="020B0604020202020204" pitchFamily="34" charset="0"/>
              </a:rPr>
              <a:t> PHB et al., </a:t>
            </a:r>
            <a:r>
              <a:rPr lang="en-US" sz="1400" dirty="0" err="1">
                <a:solidFill>
                  <a:schemeClr val="bg1"/>
                </a:solidFill>
                <a:latin typeface="Arial" panose="020B0604020202020204" pitchFamily="34" charset="0"/>
                <a:cs typeface="Arial" panose="020B0604020202020204" pitchFamily="34" charset="0"/>
              </a:rPr>
              <a:t>Haemophilia</a:t>
            </a:r>
            <a:r>
              <a:rPr lang="en-US" sz="1400" dirty="0">
                <a:solidFill>
                  <a:schemeClr val="bg1"/>
                </a:solidFill>
                <a:latin typeface="Arial" panose="020B0604020202020204" pitchFamily="34" charset="0"/>
                <a:cs typeface="Arial" panose="020B0604020202020204" pitchFamily="34" charset="0"/>
              </a:rPr>
              <a:t> 2004;10:593–628.</a:t>
            </a:r>
          </a:p>
        </p:txBody>
      </p:sp>
    </p:spTree>
    <p:extLst>
      <p:ext uri="{BB962C8B-B14F-4D97-AF65-F5344CB8AC3E}">
        <p14:creationId xmlns:p14="http://schemas.microsoft.com/office/powerpoint/2010/main" xmlns="" val="1976031244"/>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7034" y="265790"/>
            <a:ext cx="8220369" cy="926284"/>
          </a:xfrm>
        </p:spPr>
        <p:txBody>
          <a:bodyPr>
            <a:normAutofit fontScale="90000"/>
          </a:bodyPr>
          <a:lstStyle/>
          <a:p>
            <a:pPr algn="l" eaLnBrk="1" hangingPunct="1"/>
            <a:r>
              <a:rPr lang="en-US" altLang="en-US" smtClean="0"/>
              <a:t>Why bother about allogeneic RBC, FFP and platelets ?</a:t>
            </a:r>
            <a:endParaRPr lang="fa-IR" altLang="en-US" smtClean="0"/>
          </a:p>
        </p:txBody>
      </p:sp>
      <p:sp>
        <p:nvSpPr>
          <p:cNvPr id="15363" name="Rectangle 2"/>
          <p:cNvSpPr>
            <a:spLocks noChangeArrowheads="1"/>
          </p:cNvSpPr>
          <p:nvPr/>
        </p:nvSpPr>
        <p:spPr bwMode="auto">
          <a:xfrm>
            <a:off x="1927725" y="845115"/>
            <a:ext cx="8024608" cy="652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2807"/>
          </a:p>
          <a:p>
            <a:pPr eaLnBrk="1" hangingPunct="1"/>
            <a:r>
              <a:rPr lang="en-US" altLang="en-US" sz="2807" b="1"/>
              <a:t>RBC, FFP and platelet transfusions are associated with major adverse outcome</a:t>
            </a:r>
          </a:p>
          <a:p>
            <a:pPr eaLnBrk="1" hangingPunct="1">
              <a:buFontTx/>
              <a:buNone/>
            </a:pPr>
            <a:r>
              <a:rPr lang="en-US" altLang="en-US" sz="2807" b="1">
                <a:solidFill>
                  <a:srgbClr val="FF0000"/>
                </a:solidFill>
              </a:rPr>
              <a:t>     Mortality </a:t>
            </a:r>
          </a:p>
          <a:p>
            <a:pPr eaLnBrk="1" hangingPunct="1">
              <a:buFontTx/>
              <a:buNone/>
            </a:pPr>
            <a:r>
              <a:rPr lang="en-US" altLang="en-US" sz="2807" b="1"/>
              <a:t>     </a:t>
            </a:r>
            <a:r>
              <a:rPr lang="en-US" altLang="en-US" sz="2807" b="1">
                <a:solidFill>
                  <a:srgbClr val="FF0000"/>
                </a:solidFill>
              </a:rPr>
              <a:t>Major morbidity (ischemia) </a:t>
            </a:r>
          </a:p>
          <a:p>
            <a:pPr eaLnBrk="1" hangingPunct="1">
              <a:buFontTx/>
              <a:buNone/>
            </a:pPr>
            <a:r>
              <a:rPr lang="en-US" altLang="en-US" sz="2807" b="1"/>
              <a:t>     Infection </a:t>
            </a:r>
          </a:p>
          <a:p>
            <a:pPr eaLnBrk="1" hangingPunct="1">
              <a:buFontTx/>
              <a:buNone/>
            </a:pPr>
            <a:r>
              <a:rPr lang="en-US" altLang="en-US" sz="2807" b="1"/>
              <a:t>    TRALI, TACO</a:t>
            </a:r>
          </a:p>
          <a:p>
            <a:pPr eaLnBrk="1" hangingPunct="1">
              <a:buFontTx/>
              <a:buNone/>
            </a:pPr>
            <a:r>
              <a:rPr lang="en-US" altLang="en-US" sz="2807" b="1"/>
              <a:t>    Transfusion reaction</a:t>
            </a:r>
          </a:p>
          <a:p>
            <a:pPr eaLnBrk="1" hangingPunct="1">
              <a:buFontTx/>
              <a:buNone/>
            </a:pPr>
            <a:r>
              <a:rPr lang="en-US" altLang="en-US" sz="2807" b="1"/>
              <a:t>    Length of stay in ICU</a:t>
            </a:r>
          </a:p>
          <a:p>
            <a:pPr eaLnBrk="1" hangingPunct="1">
              <a:buFontTx/>
              <a:buNone/>
            </a:pPr>
            <a:r>
              <a:rPr lang="en-US" altLang="en-US" sz="2807" b="1"/>
              <a:t>    Costs </a:t>
            </a:r>
          </a:p>
          <a:p>
            <a:pPr eaLnBrk="1" hangingPunct="1">
              <a:buFontTx/>
              <a:buNone/>
            </a:pPr>
            <a:r>
              <a:rPr lang="fr-FR" altLang="en-US" sz="1604" b="1">
                <a:solidFill>
                  <a:srgbClr val="FF0000"/>
                </a:solidFill>
              </a:rPr>
              <a:t>Kulier A. et al. Circulation (2007) 116: 471 </a:t>
            </a:r>
          </a:p>
          <a:p>
            <a:pPr eaLnBrk="1" hangingPunct="1">
              <a:buFontTx/>
              <a:buNone/>
            </a:pPr>
            <a:r>
              <a:rPr lang="fr-FR" altLang="en-US" sz="1604" b="1">
                <a:solidFill>
                  <a:srgbClr val="FF0000"/>
                </a:solidFill>
              </a:rPr>
              <a:t>Murphy G. J. et al. Circulation (2007) 116: 2544 (RBC)</a:t>
            </a:r>
          </a:p>
          <a:p>
            <a:pPr eaLnBrk="1" hangingPunct="1">
              <a:buFontTx/>
              <a:buNone/>
            </a:pPr>
            <a:r>
              <a:rPr lang="fr-FR" altLang="en-US" sz="1604" b="1">
                <a:solidFill>
                  <a:srgbClr val="FF0000"/>
                </a:solidFill>
              </a:rPr>
              <a:t>Karkouti K. et al. Circulation (2008) 117: 478</a:t>
            </a:r>
            <a:endParaRPr lang="en-US" altLang="en-US" sz="1604" b="1">
              <a:solidFill>
                <a:srgbClr val="FF0000"/>
              </a:solidFill>
            </a:endParaRPr>
          </a:p>
          <a:p>
            <a:pPr eaLnBrk="1" hangingPunct="1">
              <a:buFontTx/>
              <a:buNone/>
            </a:pPr>
            <a:endParaRPr lang="fa-IR" altLang="en-US" sz="2807"/>
          </a:p>
        </p:txBody>
      </p:sp>
      <p:sp>
        <p:nvSpPr>
          <p:cNvPr id="4" name="Right Arrow 3"/>
          <p:cNvSpPr/>
          <p:nvPr/>
        </p:nvSpPr>
        <p:spPr bwMode="auto">
          <a:xfrm>
            <a:off x="1962738" y="2487597"/>
            <a:ext cx="291254" cy="262606"/>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5" name="Right Arrow 4"/>
          <p:cNvSpPr/>
          <p:nvPr/>
        </p:nvSpPr>
        <p:spPr bwMode="auto">
          <a:xfrm>
            <a:off x="1956372" y="2990527"/>
            <a:ext cx="291254"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6" name="Right Arrow 5"/>
          <p:cNvSpPr/>
          <p:nvPr/>
        </p:nvSpPr>
        <p:spPr bwMode="auto">
          <a:xfrm>
            <a:off x="1948414" y="3522106"/>
            <a:ext cx="291255"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7" name="Right Arrow 6"/>
          <p:cNvSpPr/>
          <p:nvPr/>
        </p:nvSpPr>
        <p:spPr bwMode="auto">
          <a:xfrm>
            <a:off x="1942048" y="4023444"/>
            <a:ext cx="291255"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8" name="Right Arrow 7"/>
          <p:cNvSpPr/>
          <p:nvPr/>
        </p:nvSpPr>
        <p:spPr bwMode="auto">
          <a:xfrm>
            <a:off x="1948414" y="4481812"/>
            <a:ext cx="291255"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9" name="Right Arrow 8"/>
          <p:cNvSpPr/>
          <p:nvPr/>
        </p:nvSpPr>
        <p:spPr bwMode="auto">
          <a:xfrm>
            <a:off x="1942048" y="5013390"/>
            <a:ext cx="291255"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0" name="Right Arrow 9"/>
          <p:cNvSpPr/>
          <p:nvPr/>
        </p:nvSpPr>
        <p:spPr bwMode="auto">
          <a:xfrm>
            <a:off x="1962738" y="5529053"/>
            <a:ext cx="291254"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5371" name="Up Arrow 13"/>
          <p:cNvSpPr>
            <a:spLocks noChangeArrowheads="1"/>
          </p:cNvSpPr>
          <p:nvPr/>
        </p:nvSpPr>
        <p:spPr bwMode="auto">
          <a:xfrm>
            <a:off x="4101786" y="2415976"/>
            <a:ext cx="219634" cy="319903"/>
          </a:xfrm>
          <a:prstGeom prst="upArrow">
            <a:avLst>
              <a:gd name="adj1" fmla="val 50000"/>
              <a:gd name="adj2" fmla="val 49657"/>
            </a:avLst>
          </a:prstGeom>
          <a:solidFill>
            <a:srgbClr val="FF0000"/>
          </a:solidFill>
          <a:ln w="12700" algn="ctr">
            <a:solidFill>
              <a:srgbClr val="FF9900"/>
            </a:solidFill>
            <a:round/>
            <a:headEnd/>
            <a:tailEnd/>
          </a:ln>
        </p:spPr>
        <p:txBody>
          <a:bodyPr lIns="0" tIns="0" rIns="0" bIns="0"/>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15372" name="Up Arrow 14"/>
          <p:cNvSpPr>
            <a:spLocks noChangeArrowheads="1"/>
          </p:cNvSpPr>
          <p:nvPr/>
        </p:nvSpPr>
        <p:spPr bwMode="auto">
          <a:xfrm>
            <a:off x="7151200" y="2931639"/>
            <a:ext cx="218042" cy="319903"/>
          </a:xfrm>
          <a:prstGeom prst="upArrow">
            <a:avLst>
              <a:gd name="adj1" fmla="val 50000"/>
              <a:gd name="adj2" fmla="val 50019"/>
            </a:avLst>
          </a:prstGeom>
          <a:solidFill>
            <a:srgbClr val="FF0000"/>
          </a:solidFill>
          <a:ln w="12700" algn="ctr">
            <a:solidFill>
              <a:srgbClr val="FF9900"/>
            </a:solidFill>
            <a:round/>
            <a:headEnd/>
            <a:tailEnd/>
          </a:ln>
        </p:spPr>
        <p:txBody>
          <a:bodyPr lIns="0" tIns="0" rIns="0" bIns="0"/>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16" name="Up Arrow 15"/>
          <p:cNvSpPr/>
          <p:nvPr/>
        </p:nvSpPr>
        <p:spPr bwMode="auto">
          <a:xfrm>
            <a:off x="4066772" y="3412288"/>
            <a:ext cx="218042" cy="319903"/>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7" name="Up Arrow 16"/>
          <p:cNvSpPr/>
          <p:nvPr/>
        </p:nvSpPr>
        <p:spPr bwMode="auto">
          <a:xfrm>
            <a:off x="6078494" y="4906757"/>
            <a:ext cx="218042" cy="321494"/>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8" name="Up Arrow 17"/>
          <p:cNvSpPr/>
          <p:nvPr/>
        </p:nvSpPr>
        <p:spPr bwMode="auto">
          <a:xfrm>
            <a:off x="3455615" y="5420828"/>
            <a:ext cx="218042" cy="319903"/>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9" name="Up Arrow 18"/>
          <p:cNvSpPr/>
          <p:nvPr/>
        </p:nvSpPr>
        <p:spPr bwMode="auto">
          <a:xfrm>
            <a:off x="4698617" y="3913628"/>
            <a:ext cx="218043" cy="321494"/>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Tree>
    <p:extLst>
      <p:ext uri="{BB962C8B-B14F-4D97-AF65-F5344CB8AC3E}">
        <p14:creationId xmlns:p14="http://schemas.microsoft.com/office/powerpoint/2010/main" xmlns="" val="859344479"/>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marL="685800"/>
            <a:r>
              <a:rPr lang="en-US" sz="2800" b="1" dirty="0">
                <a:solidFill>
                  <a:srgbClr val="1F497D"/>
                </a:solidFill>
                <a:latin typeface="Calibri" panose="020F0502020204030204" pitchFamily="34" charset="0"/>
              </a:rPr>
              <a:t>1-</a:t>
            </a:r>
            <a:r>
              <a:rPr lang="en-US" sz="1400" dirty="0">
                <a:solidFill>
                  <a:srgbClr val="1F497D"/>
                </a:solidFill>
                <a:latin typeface="Times New Roman" panose="02020603050405020304" pitchFamily="18" charset="0"/>
              </a:rPr>
              <a:t>      </a:t>
            </a:r>
            <a:r>
              <a:rPr lang="en-US" sz="2800" b="1" dirty="0">
                <a:solidFill>
                  <a:srgbClr val="1F497D"/>
                </a:solidFill>
                <a:latin typeface="Calibri" panose="020F0502020204030204" pitchFamily="34" charset="0"/>
              </a:rPr>
              <a:t>Management of severe perioperative bleeding</a:t>
            </a:r>
            <a:endParaRPr lang="en-US" sz="2800" dirty="0">
              <a:solidFill>
                <a:srgbClr val="000000"/>
              </a:solidFill>
              <a:latin typeface="Calibri" panose="020F0502020204030204" pitchFamily="34" charset="0"/>
            </a:endParaRPr>
          </a:p>
          <a:p>
            <a:pPr marL="457200"/>
            <a:r>
              <a:rPr lang="en-US" sz="2800" b="1" dirty="0">
                <a:solidFill>
                  <a:srgbClr val="1F497D"/>
                </a:solidFill>
                <a:latin typeface="Calibri" panose="020F0502020204030204" pitchFamily="34" charset="0"/>
              </a:rPr>
              <a:t>Guidelines from the European Society of </a:t>
            </a:r>
            <a:r>
              <a:rPr lang="en-US" sz="2800" b="1" dirty="0" err="1" smtClean="0">
                <a:solidFill>
                  <a:srgbClr val="1F497D"/>
                </a:solidFill>
                <a:latin typeface="Calibri" panose="020F0502020204030204" pitchFamily="34" charset="0"/>
              </a:rPr>
              <a:t>Anaesthesiology</a:t>
            </a:r>
            <a:endParaRPr lang="en-US" sz="2800" b="1" dirty="0" smtClean="0">
              <a:solidFill>
                <a:srgbClr val="1F497D"/>
              </a:solidFill>
              <a:latin typeface="Calibri" panose="020F0502020204030204" pitchFamily="34" charset="0"/>
            </a:endParaRPr>
          </a:p>
          <a:p>
            <a:pPr marL="457200"/>
            <a:endParaRPr lang="en-US" sz="2800" dirty="0">
              <a:solidFill>
                <a:srgbClr val="000000"/>
              </a:solidFill>
              <a:latin typeface="Calibri" panose="020F0502020204030204" pitchFamily="34" charset="0"/>
            </a:endParaRPr>
          </a:p>
          <a:p>
            <a:r>
              <a:rPr lang="en-US" sz="2400" dirty="0" smtClean="0">
                <a:solidFill>
                  <a:srgbClr val="1F497D"/>
                </a:solidFill>
                <a:latin typeface="Helvetica Neue"/>
              </a:rPr>
              <a:t>7. </a:t>
            </a:r>
            <a:r>
              <a:rPr lang="en-US" sz="2400" dirty="0">
                <a:solidFill>
                  <a:srgbClr val="1F497D"/>
                </a:solidFill>
                <a:latin typeface="Helvetica Neue"/>
              </a:rPr>
              <a:t>COAGULATION </a:t>
            </a:r>
            <a:r>
              <a:rPr lang="en-US" sz="2400" dirty="0" smtClean="0">
                <a:solidFill>
                  <a:srgbClr val="1F497D"/>
                </a:solidFill>
                <a:latin typeface="Helvetica Neue"/>
              </a:rPr>
              <a:t>MANAGEMENT</a:t>
            </a:r>
          </a:p>
          <a:p>
            <a:endParaRPr lang="en-US" sz="2400" dirty="0">
              <a:solidFill>
                <a:srgbClr val="000000"/>
              </a:solidFill>
              <a:latin typeface="Helvetica Neue"/>
            </a:endParaRPr>
          </a:p>
          <a:p>
            <a:r>
              <a:rPr lang="en-US" sz="2400" dirty="0">
                <a:solidFill>
                  <a:srgbClr val="1F497D"/>
                </a:solidFill>
                <a:latin typeface="Helvetica Neue"/>
              </a:rPr>
              <a:t>7.1.2 Fibrinogen concentrate</a:t>
            </a:r>
            <a:endParaRPr lang="en-US" sz="2400" dirty="0">
              <a:solidFill>
                <a:srgbClr val="000000"/>
              </a:solidFill>
              <a:latin typeface="Helvetica Neue"/>
            </a:endParaRPr>
          </a:p>
          <a:p>
            <a:r>
              <a:rPr lang="en-US" sz="2400" b="1" dirty="0">
                <a:solidFill>
                  <a:srgbClr val="1F497D"/>
                </a:solidFill>
                <a:latin typeface="Helvetica Neue"/>
              </a:rPr>
              <a:t>Recommendation</a:t>
            </a:r>
            <a:endParaRPr lang="en-US" sz="2400" b="1" dirty="0">
              <a:solidFill>
                <a:srgbClr val="000000"/>
              </a:solidFill>
              <a:latin typeface="Helvetica Neue"/>
            </a:endParaRPr>
          </a:p>
          <a:p>
            <a:r>
              <a:rPr lang="en-US" sz="2400" dirty="0">
                <a:solidFill>
                  <a:srgbClr val="1F497D"/>
                </a:solidFill>
                <a:latin typeface="Helvetica Neue"/>
              </a:rPr>
              <a:t>We recommend treatment with </a:t>
            </a:r>
            <a:r>
              <a:rPr lang="en-US" sz="2400" dirty="0">
                <a:solidFill>
                  <a:srgbClr val="FF0000"/>
                </a:solidFill>
                <a:latin typeface="Helvetica Neue"/>
              </a:rPr>
              <a:t>ﬁbrinogen concentrate </a:t>
            </a:r>
            <a:r>
              <a:rPr lang="en-US" sz="2400" dirty="0">
                <a:solidFill>
                  <a:srgbClr val="1F497D"/>
                </a:solidFill>
                <a:latin typeface="Helvetica Neue"/>
              </a:rPr>
              <a:t>if</a:t>
            </a:r>
            <a:endParaRPr lang="en-US" sz="2400" dirty="0">
              <a:solidFill>
                <a:srgbClr val="000000"/>
              </a:solidFill>
              <a:latin typeface="Helvetica Neue"/>
            </a:endParaRPr>
          </a:p>
          <a:p>
            <a:r>
              <a:rPr lang="en-US" sz="2400" dirty="0">
                <a:solidFill>
                  <a:srgbClr val="FF0000"/>
                </a:solidFill>
                <a:latin typeface="Helvetica Neue"/>
              </a:rPr>
              <a:t>signiﬁcant bleeding </a:t>
            </a:r>
            <a:r>
              <a:rPr lang="en-US" sz="2400" dirty="0">
                <a:solidFill>
                  <a:srgbClr val="1F497D"/>
                </a:solidFill>
                <a:latin typeface="Helvetica Neue"/>
              </a:rPr>
              <a:t>is accompanied by at least </a:t>
            </a:r>
            <a:r>
              <a:rPr lang="en-US" sz="2400" dirty="0" smtClean="0">
                <a:solidFill>
                  <a:srgbClr val="1F497D"/>
                </a:solidFill>
                <a:latin typeface="Helvetica Neue"/>
              </a:rPr>
              <a:t>suspected </a:t>
            </a:r>
            <a:r>
              <a:rPr lang="en-US" sz="2400" dirty="0">
                <a:solidFill>
                  <a:srgbClr val="1F497D"/>
                </a:solidFill>
                <a:latin typeface="Helvetica Neue"/>
              </a:rPr>
              <a:t>low ﬁbrinogen concentrations or function. 1C</a:t>
            </a:r>
            <a:endParaRPr lang="en-US" sz="2400" dirty="0">
              <a:solidFill>
                <a:srgbClr val="000000"/>
              </a:solidFill>
              <a:latin typeface="Helvetica Neue"/>
            </a:endParaRPr>
          </a:p>
          <a:p>
            <a:r>
              <a:rPr lang="en-US" sz="2400" dirty="0">
                <a:solidFill>
                  <a:srgbClr val="1F497D"/>
                </a:solidFill>
                <a:latin typeface="Helvetica Neue"/>
              </a:rPr>
              <a:t>We recommend that a plasma ﬁbrinogen </a:t>
            </a:r>
            <a:r>
              <a:rPr lang="en-US" sz="2400" dirty="0" smtClean="0">
                <a:solidFill>
                  <a:srgbClr val="1F497D"/>
                </a:solidFill>
                <a:latin typeface="Helvetica Neue"/>
              </a:rPr>
              <a:t>concentration&lt;1.5–2.0 g/l or </a:t>
            </a:r>
            <a:r>
              <a:rPr lang="en-US" sz="2400" dirty="0">
                <a:solidFill>
                  <a:srgbClr val="1F497D"/>
                </a:solidFill>
                <a:latin typeface="Helvetica Neue"/>
              </a:rPr>
              <a:t>ROTEM/TEG signs of functional </a:t>
            </a:r>
            <a:r>
              <a:rPr lang="en-US" sz="2400" dirty="0" smtClean="0">
                <a:solidFill>
                  <a:srgbClr val="1F497D"/>
                </a:solidFill>
                <a:latin typeface="Helvetica Neue"/>
              </a:rPr>
              <a:t>ﬁbrinogen </a:t>
            </a:r>
            <a:r>
              <a:rPr lang="en-US" sz="2400" dirty="0">
                <a:solidFill>
                  <a:srgbClr val="1F497D"/>
                </a:solidFill>
                <a:latin typeface="Helvetica Neue"/>
              </a:rPr>
              <a:t>deﬁcit should be triggers for ﬁbrinogen </a:t>
            </a:r>
            <a:r>
              <a:rPr lang="en-US" sz="2400" dirty="0" smtClean="0">
                <a:solidFill>
                  <a:srgbClr val="1F497D"/>
                </a:solidFill>
                <a:latin typeface="Helvetica Neue"/>
              </a:rPr>
              <a:t>substitution</a:t>
            </a:r>
            <a:r>
              <a:rPr lang="en-US" sz="2400" dirty="0">
                <a:solidFill>
                  <a:srgbClr val="1F497D"/>
                </a:solidFill>
                <a:latin typeface="Helvetica Neue"/>
              </a:rPr>
              <a:t>. 1C</a:t>
            </a:r>
            <a:endParaRPr lang="en-US" sz="2400" dirty="0">
              <a:solidFill>
                <a:srgbClr val="000000"/>
              </a:solidFill>
              <a:latin typeface="Helvetica Neue"/>
            </a:endParaRPr>
          </a:p>
          <a:p>
            <a:r>
              <a:rPr lang="en-US" sz="2400" dirty="0">
                <a:solidFill>
                  <a:srgbClr val="1F497D"/>
                </a:solidFill>
                <a:latin typeface="Helvetica Neue"/>
              </a:rPr>
              <a:t> </a:t>
            </a:r>
            <a:endParaRPr lang="en-US" sz="2400" dirty="0">
              <a:solidFill>
                <a:srgbClr val="000000"/>
              </a:solidFill>
              <a:latin typeface="Helvetica Neue"/>
            </a:endParaRPr>
          </a:p>
          <a:p>
            <a:r>
              <a:rPr lang="en-US" sz="2400" dirty="0">
                <a:solidFill>
                  <a:srgbClr val="1F497D"/>
                </a:solidFill>
                <a:latin typeface="Helvetica Neue"/>
              </a:rPr>
              <a:t>7.1.3 Cryoprecipitate</a:t>
            </a:r>
            <a:endParaRPr lang="en-US" sz="2400" dirty="0">
              <a:solidFill>
                <a:srgbClr val="000000"/>
              </a:solidFill>
              <a:latin typeface="Helvetica Neue"/>
            </a:endParaRPr>
          </a:p>
          <a:p>
            <a:r>
              <a:rPr lang="en-US" sz="2400" b="1" dirty="0">
                <a:solidFill>
                  <a:srgbClr val="1F497D"/>
                </a:solidFill>
                <a:latin typeface="Helvetica Neue"/>
              </a:rPr>
              <a:t>Recommendation</a:t>
            </a:r>
            <a:endParaRPr lang="en-US" sz="2400" b="1" dirty="0">
              <a:solidFill>
                <a:srgbClr val="000000"/>
              </a:solidFill>
              <a:latin typeface="Helvetica Neue"/>
            </a:endParaRPr>
          </a:p>
          <a:p>
            <a:r>
              <a:rPr lang="en-US" sz="2400" dirty="0">
                <a:solidFill>
                  <a:srgbClr val="FF0000"/>
                </a:solidFill>
                <a:latin typeface="Helvetica Neue"/>
              </a:rPr>
              <a:t>We suggest that the indication for cryoprecipitate is </a:t>
            </a:r>
            <a:r>
              <a:rPr lang="en-US" sz="2400" dirty="0" smtClean="0">
                <a:solidFill>
                  <a:srgbClr val="FF0000"/>
                </a:solidFill>
                <a:latin typeface="Helvetica Neue"/>
              </a:rPr>
              <a:t>lack of </a:t>
            </a:r>
            <a:r>
              <a:rPr lang="en-US" sz="2400" dirty="0">
                <a:solidFill>
                  <a:srgbClr val="FF0000"/>
                </a:solidFill>
                <a:latin typeface="Helvetica Neue"/>
              </a:rPr>
              <a:t>available ﬁbrinogen concentrate for the treatment </a:t>
            </a:r>
            <a:r>
              <a:rPr lang="en-US" sz="2400" dirty="0" smtClean="0">
                <a:solidFill>
                  <a:srgbClr val="FF0000"/>
                </a:solidFill>
                <a:latin typeface="Helvetica Neue"/>
              </a:rPr>
              <a:t>of bleeding </a:t>
            </a:r>
            <a:r>
              <a:rPr lang="en-US" sz="2400" dirty="0">
                <a:solidFill>
                  <a:srgbClr val="FF0000"/>
                </a:solidFill>
                <a:latin typeface="Helvetica Neue"/>
              </a:rPr>
              <a:t>and </a:t>
            </a:r>
            <a:r>
              <a:rPr lang="en-US" sz="2400" dirty="0" err="1">
                <a:solidFill>
                  <a:srgbClr val="FF0000"/>
                </a:solidFill>
                <a:latin typeface="Helvetica Neue"/>
              </a:rPr>
              <a:t>hypoﬁbrinogenaemia</a:t>
            </a:r>
            <a:r>
              <a:rPr lang="en-US" sz="2400" dirty="0">
                <a:solidFill>
                  <a:srgbClr val="FF0000"/>
                </a:solidFill>
                <a:latin typeface="Helvetica Neue"/>
              </a:rPr>
              <a:t>. 2C</a:t>
            </a:r>
            <a:endParaRPr lang="en-US" sz="2400" b="0" i="0" dirty="0">
              <a:solidFill>
                <a:srgbClr val="FF0000"/>
              </a:solidFill>
              <a:effectLst/>
              <a:latin typeface="Helvetica Neue"/>
            </a:endParaRPr>
          </a:p>
        </p:txBody>
      </p:sp>
    </p:spTree>
    <p:extLst>
      <p:ext uri="{BB962C8B-B14F-4D97-AF65-F5344CB8AC3E}">
        <p14:creationId xmlns:p14="http://schemas.microsoft.com/office/powerpoint/2010/main" xmlns="" val="143190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255"/>
            <a:ext cx="12009120" cy="5786199"/>
          </a:xfrm>
          <a:prstGeom prst="rect">
            <a:avLst/>
          </a:prstGeom>
        </p:spPr>
        <p:txBody>
          <a:bodyPr wrap="square">
            <a:spAutoFit/>
          </a:bodyPr>
          <a:lstStyle/>
          <a:p>
            <a:pPr marL="685800"/>
            <a:r>
              <a:rPr lang="en-US" sz="2000" b="1" dirty="0">
                <a:solidFill>
                  <a:srgbClr val="1F497D"/>
                </a:solidFill>
                <a:latin typeface="Calibri" panose="020F0502020204030204" pitchFamily="34" charset="0"/>
              </a:rPr>
              <a:t>2-</a:t>
            </a:r>
            <a:r>
              <a:rPr lang="en-US" sz="1100" dirty="0">
                <a:solidFill>
                  <a:srgbClr val="1F497D"/>
                </a:solidFill>
                <a:latin typeface="Times New Roman" panose="02020603050405020304" pitchFamily="18" charset="0"/>
              </a:rPr>
              <a:t>      </a:t>
            </a:r>
            <a:r>
              <a:rPr lang="en-US" sz="2000" b="1" dirty="0">
                <a:solidFill>
                  <a:srgbClr val="1F497D"/>
                </a:solidFill>
                <a:latin typeface="Calibri" panose="020F0502020204030204" pitchFamily="34" charset="0"/>
              </a:rPr>
              <a:t>Practice Guidelines for Perioperative Blood Management</a:t>
            </a:r>
            <a:endParaRPr lang="en-US" sz="2000" dirty="0">
              <a:solidFill>
                <a:srgbClr val="000000"/>
              </a:solidFill>
              <a:latin typeface="Calibri" panose="020F0502020204030204" pitchFamily="34" charset="0"/>
            </a:endParaRPr>
          </a:p>
          <a:p>
            <a:pPr marL="685800"/>
            <a:r>
              <a:rPr lang="en-US" sz="2000" b="1" dirty="0">
                <a:solidFill>
                  <a:srgbClr val="1F497D"/>
                </a:solidFill>
                <a:latin typeface="Calibri" panose="020F0502020204030204" pitchFamily="34" charset="0"/>
              </a:rPr>
              <a:t>An Updated Report by the American Society of Anesthesiologists</a:t>
            </a:r>
            <a:endParaRPr lang="en-US" sz="2000" dirty="0">
              <a:solidFill>
                <a:srgbClr val="000000"/>
              </a:solidFill>
              <a:latin typeface="Calibri" panose="020F0502020204030204" pitchFamily="34" charset="0"/>
            </a:endParaRPr>
          </a:p>
          <a:p>
            <a:pPr marL="685800"/>
            <a:r>
              <a:rPr lang="en-US" sz="2000" b="1" dirty="0">
                <a:solidFill>
                  <a:srgbClr val="1F497D"/>
                </a:solidFill>
                <a:latin typeface="Calibri" panose="020F0502020204030204" pitchFamily="34" charset="0"/>
              </a:rPr>
              <a:t>Task Force on Perioperative Blood Management*</a:t>
            </a:r>
            <a:endParaRPr lang="en-US" sz="1100" dirty="0">
              <a:solidFill>
                <a:srgbClr val="000000"/>
              </a:solidFill>
              <a:latin typeface="Calibri" panose="020F0502020204030204" pitchFamily="34" charset="0"/>
            </a:endParaRPr>
          </a:p>
          <a:p>
            <a:r>
              <a:rPr lang="en-US" dirty="0">
                <a:solidFill>
                  <a:srgbClr val="1F497D"/>
                </a:solidFill>
                <a:latin typeface="Helvetica Neue"/>
              </a:rPr>
              <a:t> </a:t>
            </a:r>
            <a:endParaRPr lang="en-US" dirty="0">
              <a:solidFill>
                <a:srgbClr val="000000"/>
              </a:solidFill>
              <a:latin typeface="Helvetica Neue"/>
            </a:endParaRPr>
          </a:p>
          <a:p>
            <a:r>
              <a:rPr lang="en-US" dirty="0">
                <a:solidFill>
                  <a:srgbClr val="1F497D"/>
                </a:solidFill>
                <a:latin typeface="Helvetica Neue"/>
              </a:rPr>
              <a:t> </a:t>
            </a:r>
            <a:r>
              <a:rPr lang="en-US" dirty="0" smtClean="0">
                <a:solidFill>
                  <a:srgbClr val="1F497D"/>
                </a:solidFill>
                <a:latin typeface="Helvetica Neue"/>
              </a:rPr>
              <a:t>This </a:t>
            </a:r>
            <a:r>
              <a:rPr lang="en-US" dirty="0">
                <a:solidFill>
                  <a:srgbClr val="1F497D"/>
                </a:solidFill>
                <a:latin typeface="Helvetica Neue"/>
              </a:rPr>
              <a:t>is the most recent published guideline by American society of anesthesiology. However Fibrinogen administration is very new in US, but they have some direct hints to: 1- consider Fibrinogen assay as a standard coagulation test and 2-  consider the use of fibrinogen concentrate in patients with low fibrinogen level</a:t>
            </a:r>
            <a:endParaRPr lang="en-US" dirty="0">
              <a:solidFill>
                <a:srgbClr val="000000"/>
              </a:solidFill>
              <a:latin typeface="Helvetica Neue"/>
            </a:endParaRPr>
          </a:p>
          <a:p>
            <a:r>
              <a:rPr lang="en-US" dirty="0">
                <a:solidFill>
                  <a:srgbClr val="1F497D"/>
                </a:solidFill>
                <a:latin typeface="Helvetica Neue"/>
              </a:rPr>
              <a:t> </a:t>
            </a:r>
            <a:endParaRPr lang="en-US" dirty="0">
              <a:solidFill>
                <a:srgbClr val="000000"/>
              </a:solidFill>
              <a:latin typeface="Helvetica Neue"/>
            </a:endParaRPr>
          </a:p>
          <a:p>
            <a:pPr marL="457200"/>
            <a:r>
              <a:rPr lang="en-US" sz="2000" b="1" dirty="0">
                <a:solidFill>
                  <a:srgbClr val="1F497D"/>
                </a:solidFill>
                <a:latin typeface="Calibri" panose="020F0502020204030204" pitchFamily="34" charset="0"/>
              </a:rPr>
              <a:t>Monitoring for Coagulopathy</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Monitoring for coagulopathy includes standard </a:t>
            </a:r>
            <a:r>
              <a:rPr lang="en-US" sz="2000" dirty="0" smtClean="0">
                <a:solidFill>
                  <a:srgbClr val="1F497D"/>
                </a:solidFill>
                <a:latin typeface="Calibri" panose="020F0502020204030204" pitchFamily="34" charset="0"/>
              </a:rPr>
              <a:t>coagulation tests </a:t>
            </a:r>
            <a:r>
              <a:rPr lang="en-US" sz="2000" dirty="0">
                <a:solidFill>
                  <a:srgbClr val="1F497D"/>
                </a:solidFill>
                <a:latin typeface="Calibri" panose="020F0502020204030204" pitchFamily="34" charset="0"/>
              </a:rPr>
              <a:t>(e.g., INR, activated partial </a:t>
            </a:r>
            <a:r>
              <a:rPr lang="en-US" sz="2000" dirty="0" err="1">
                <a:solidFill>
                  <a:srgbClr val="1F497D"/>
                </a:solidFill>
                <a:latin typeface="Calibri" panose="020F0502020204030204" pitchFamily="34" charset="0"/>
              </a:rPr>
              <a:t>thromboplastin</a:t>
            </a:r>
            <a:r>
              <a:rPr lang="en-US" sz="2000" dirty="0">
                <a:solidFill>
                  <a:srgbClr val="1F497D"/>
                </a:solidFill>
                <a:latin typeface="Calibri" panose="020F0502020204030204" pitchFamily="34" charset="0"/>
              </a:rPr>
              <a:t> time [</a:t>
            </a:r>
            <a:r>
              <a:rPr lang="en-US" sz="2000" dirty="0" err="1">
                <a:solidFill>
                  <a:srgbClr val="1F497D"/>
                </a:solidFill>
                <a:latin typeface="Calibri" panose="020F0502020204030204" pitchFamily="34" charset="0"/>
              </a:rPr>
              <a:t>aPTT</a:t>
            </a:r>
            <a:r>
              <a:rPr lang="en-US" sz="2000" dirty="0" smtClean="0">
                <a:solidFill>
                  <a:srgbClr val="1F497D"/>
                </a:solidFill>
                <a:latin typeface="Calibri" panose="020F0502020204030204" pitchFamily="34" charset="0"/>
              </a:rPr>
              <a:t>], </a:t>
            </a:r>
            <a:r>
              <a:rPr lang="en-US" sz="2000" dirty="0" smtClean="0">
                <a:solidFill>
                  <a:srgbClr val="FF0000"/>
                </a:solidFill>
                <a:latin typeface="Calibri" panose="020F0502020204030204" pitchFamily="34" charset="0"/>
              </a:rPr>
              <a:t>fibrinogen </a:t>
            </a:r>
            <a:r>
              <a:rPr lang="en-US" sz="2000" dirty="0">
                <a:solidFill>
                  <a:srgbClr val="FF0000"/>
                </a:solidFill>
                <a:latin typeface="Calibri" panose="020F0502020204030204" pitchFamily="34" charset="0"/>
              </a:rPr>
              <a:t>concentration</a:t>
            </a:r>
            <a:r>
              <a:rPr lang="en-US" sz="2000" dirty="0">
                <a:solidFill>
                  <a:srgbClr val="1F497D"/>
                </a:solidFill>
                <a:latin typeface="Calibri" panose="020F0502020204030204" pitchFamily="34" charset="0"/>
              </a:rPr>
              <a:t>), as well as platelet count. </a:t>
            </a:r>
            <a:r>
              <a:rPr lang="en-US" sz="2000" dirty="0" smtClean="0">
                <a:solidFill>
                  <a:srgbClr val="1F497D"/>
                </a:solidFill>
                <a:latin typeface="Calibri" panose="020F0502020204030204" pitchFamily="34" charset="0"/>
              </a:rPr>
              <a:t>Additional monitoring </a:t>
            </a:r>
            <a:r>
              <a:rPr lang="en-US" sz="2000" dirty="0">
                <a:solidFill>
                  <a:srgbClr val="1F497D"/>
                </a:solidFill>
                <a:latin typeface="Calibri" panose="020F0502020204030204" pitchFamily="34" charset="0"/>
              </a:rPr>
              <a:t>for coagulopathy may include tests of </a:t>
            </a:r>
            <a:r>
              <a:rPr lang="en-US" sz="2000" dirty="0" smtClean="0">
                <a:solidFill>
                  <a:srgbClr val="1F497D"/>
                </a:solidFill>
                <a:latin typeface="Calibri" panose="020F0502020204030204" pitchFamily="34" charset="0"/>
              </a:rPr>
              <a:t>platelet function</a:t>
            </a:r>
            <a:r>
              <a:rPr lang="en-US" sz="2000" dirty="0">
                <a:solidFill>
                  <a:srgbClr val="1F497D"/>
                </a:solidFill>
                <a:latin typeface="Calibri" panose="020F0502020204030204" pitchFamily="34" charset="0"/>
              </a:rPr>
              <a:t>, and viscoelastic assays (e.g., TEG, ROTEM).</a:t>
            </a:r>
            <a:endParaRPr lang="en-US" sz="2000" dirty="0">
              <a:solidFill>
                <a:srgbClr val="000000"/>
              </a:solidFill>
              <a:latin typeface="Calibri" panose="020F0502020204030204" pitchFamily="34" charset="0"/>
            </a:endParaRPr>
          </a:p>
          <a:p>
            <a:pPr marL="457200"/>
            <a:r>
              <a:rPr lang="en-US" sz="2000" b="1" dirty="0">
                <a:solidFill>
                  <a:srgbClr val="1F497D"/>
                </a:solidFill>
                <a:latin typeface="Calibri" panose="020F0502020204030204" pitchFamily="34" charset="0"/>
              </a:rPr>
              <a:t>Treatments for </a:t>
            </a:r>
            <a:r>
              <a:rPr lang="en-US" sz="2000" b="1" dirty="0" err="1">
                <a:solidFill>
                  <a:srgbClr val="1F497D"/>
                </a:solidFill>
                <a:latin typeface="Calibri" panose="020F0502020204030204" pitchFamily="34" charset="0"/>
              </a:rPr>
              <a:t>Hypofibrinogenemia</a:t>
            </a:r>
            <a:r>
              <a:rPr lang="en-US" sz="2000" b="1" dirty="0">
                <a:solidFill>
                  <a:srgbClr val="1F497D"/>
                </a:solidFill>
                <a:latin typeface="Calibri" panose="020F0502020204030204" pitchFamily="34" charset="0"/>
              </a:rPr>
              <a:t>:</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Literature Findings: The literature is insufficient </a:t>
            </a:r>
            <a:r>
              <a:rPr lang="en-US" sz="2000" dirty="0" smtClean="0">
                <a:solidFill>
                  <a:srgbClr val="1F497D"/>
                </a:solidFill>
                <a:latin typeface="Calibri" panose="020F0502020204030204" pitchFamily="34" charset="0"/>
              </a:rPr>
              <a:t>to evaluate </a:t>
            </a:r>
            <a:r>
              <a:rPr lang="en-US" sz="2000" dirty="0">
                <a:solidFill>
                  <a:srgbClr val="1F497D"/>
                </a:solidFill>
                <a:latin typeface="Calibri" panose="020F0502020204030204" pitchFamily="34" charset="0"/>
              </a:rPr>
              <a:t>the intraoperative or postoperative transfusion of</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cryoprecipitate to manage </a:t>
            </a:r>
            <a:r>
              <a:rPr lang="en-US" sz="2000" dirty="0" err="1">
                <a:solidFill>
                  <a:srgbClr val="1F497D"/>
                </a:solidFill>
                <a:latin typeface="Calibri" panose="020F0502020204030204" pitchFamily="34" charset="0"/>
              </a:rPr>
              <a:t>hypofibrinogenemia</a:t>
            </a:r>
            <a:r>
              <a:rPr lang="en-US" sz="2000" dirty="0">
                <a:solidFill>
                  <a:srgbClr val="1F497D"/>
                </a:solidFill>
                <a:latin typeface="Calibri" panose="020F0502020204030204" pitchFamily="34" charset="0"/>
              </a:rPr>
              <a:t>. RCTs </a:t>
            </a:r>
            <a:r>
              <a:rPr lang="en-US" sz="2000" dirty="0" smtClean="0">
                <a:solidFill>
                  <a:srgbClr val="1F497D"/>
                </a:solidFill>
                <a:latin typeface="Calibri" panose="020F0502020204030204" pitchFamily="34" charset="0"/>
              </a:rPr>
              <a:t>com- paring </a:t>
            </a:r>
            <a:r>
              <a:rPr lang="en-US" sz="2000" dirty="0">
                <a:solidFill>
                  <a:srgbClr val="1F497D"/>
                </a:solidFill>
                <a:latin typeface="Calibri" panose="020F0502020204030204" pitchFamily="34" charset="0"/>
              </a:rPr>
              <a:t>fibrinogen concentrate with placebo report a </a:t>
            </a:r>
            <a:r>
              <a:rPr lang="en-US" sz="2000" dirty="0" smtClean="0">
                <a:solidFill>
                  <a:srgbClr val="1F497D"/>
                </a:solidFill>
                <a:latin typeface="Calibri" panose="020F0502020204030204" pitchFamily="34" charset="0"/>
              </a:rPr>
              <a:t>lower volume </a:t>
            </a:r>
            <a:r>
              <a:rPr lang="en-US" sz="2000" dirty="0">
                <a:solidFill>
                  <a:srgbClr val="1F497D"/>
                </a:solidFill>
                <a:latin typeface="Calibri" panose="020F0502020204030204" pitchFamily="34" charset="0"/>
              </a:rPr>
              <a:t>of RBC transfusion and a reduced frequency </a:t>
            </a:r>
            <a:r>
              <a:rPr lang="en-US" sz="2000" dirty="0" smtClean="0">
                <a:solidFill>
                  <a:srgbClr val="1F497D"/>
                </a:solidFill>
                <a:latin typeface="Calibri" panose="020F0502020204030204" pitchFamily="34" charset="0"/>
              </a:rPr>
              <a:t>of patients </a:t>
            </a:r>
            <a:r>
              <a:rPr lang="en-US" sz="2000" dirty="0">
                <a:solidFill>
                  <a:srgbClr val="1F497D"/>
                </a:solidFill>
                <a:latin typeface="Calibri" panose="020F0502020204030204" pitchFamily="34" charset="0"/>
              </a:rPr>
              <a:t>transfused when </a:t>
            </a:r>
            <a:r>
              <a:rPr lang="en-US" sz="2000" dirty="0">
                <a:solidFill>
                  <a:srgbClr val="FF0000"/>
                </a:solidFill>
                <a:latin typeface="Calibri" panose="020F0502020204030204" pitchFamily="34" charset="0"/>
              </a:rPr>
              <a:t>fibrinogen concentrate </a:t>
            </a:r>
            <a:r>
              <a:rPr lang="en-US" sz="2000" dirty="0">
                <a:solidFill>
                  <a:srgbClr val="1F497D"/>
                </a:solidFill>
                <a:latin typeface="Calibri" panose="020F0502020204030204" pitchFamily="34" charset="0"/>
              </a:rPr>
              <a:t>is </a:t>
            </a:r>
            <a:r>
              <a:rPr lang="en-US" sz="2000" dirty="0" err="1" smtClean="0">
                <a:solidFill>
                  <a:srgbClr val="1F497D"/>
                </a:solidFill>
                <a:latin typeface="Calibri" panose="020F0502020204030204" pitchFamily="34" charset="0"/>
              </a:rPr>
              <a:t>adminis</a:t>
            </a:r>
            <a:r>
              <a:rPr lang="en-US" sz="2000" dirty="0" smtClean="0">
                <a:solidFill>
                  <a:srgbClr val="1F497D"/>
                </a:solidFill>
                <a:latin typeface="Calibri" panose="020F0502020204030204" pitchFamily="34" charset="0"/>
              </a:rPr>
              <a:t>- </a:t>
            </a:r>
            <a:r>
              <a:rPr lang="en-US" sz="2000" dirty="0" err="1" smtClean="0">
                <a:solidFill>
                  <a:srgbClr val="1F497D"/>
                </a:solidFill>
                <a:latin typeface="Calibri" panose="020F0502020204030204" pitchFamily="34" charset="0"/>
              </a:rPr>
              <a:t>tred</a:t>
            </a:r>
            <a:r>
              <a:rPr lang="en-US" sz="2000" dirty="0" smtClean="0">
                <a:solidFill>
                  <a:srgbClr val="1F497D"/>
                </a:solidFill>
                <a:latin typeface="Calibri" panose="020F0502020204030204" pitchFamily="34" charset="0"/>
              </a:rPr>
              <a:t> </a:t>
            </a:r>
            <a:r>
              <a:rPr lang="en-US" sz="2000" dirty="0" err="1">
                <a:solidFill>
                  <a:srgbClr val="1F497D"/>
                </a:solidFill>
                <a:latin typeface="Calibri" panose="020F0502020204030204" pitchFamily="34" charset="0"/>
              </a:rPr>
              <a:t>intraoperatively</a:t>
            </a:r>
            <a:r>
              <a:rPr lang="en-US" sz="2000" dirty="0">
                <a:solidFill>
                  <a:srgbClr val="1F497D"/>
                </a:solidFill>
                <a:latin typeface="Calibri" panose="020F0502020204030204" pitchFamily="34" charset="0"/>
              </a:rPr>
              <a:t> (Category A2-B evidence).</a:t>
            </a:r>
            <a:endParaRPr lang="en-US" sz="2000" dirty="0">
              <a:solidFill>
                <a:srgbClr val="000000"/>
              </a:solidFill>
              <a:latin typeface="Calibri" panose="020F0502020204030204" pitchFamily="34" charset="0"/>
            </a:endParaRPr>
          </a:p>
          <a:p>
            <a:pPr marL="457200"/>
            <a:r>
              <a:rPr lang="en-US" sz="2000" b="1" dirty="0" smtClean="0">
                <a:solidFill>
                  <a:srgbClr val="1F497D"/>
                </a:solidFill>
                <a:latin typeface="Calibri" panose="020F0502020204030204" pitchFamily="34" charset="0"/>
              </a:rPr>
              <a:t>Survey </a:t>
            </a:r>
            <a:r>
              <a:rPr lang="en-US" sz="2000" b="1" dirty="0">
                <a:solidFill>
                  <a:srgbClr val="1F497D"/>
                </a:solidFill>
                <a:latin typeface="Calibri" panose="020F0502020204030204" pitchFamily="34" charset="0"/>
              </a:rPr>
              <a:t>Findings</a:t>
            </a:r>
            <a:r>
              <a:rPr lang="en-US" sz="2000" dirty="0">
                <a:solidFill>
                  <a:srgbClr val="1F497D"/>
                </a:solidFill>
                <a:latin typeface="Calibri" panose="020F0502020204030204" pitchFamily="34" charset="0"/>
              </a:rPr>
              <a:t>: </a:t>
            </a:r>
            <a:r>
              <a:rPr lang="en-US" sz="2000" dirty="0">
                <a:solidFill>
                  <a:srgbClr val="FF0000"/>
                </a:solidFill>
                <a:latin typeface="Calibri" panose="020F0502020204030204" pitchFamily="34" charset="0"/>
              </a:rPr>
              <a:t>The consultants and ASA </a:t>
            </a:r>
            <a:r>
              <a:rPr lang="en-US" sz="2000" dirty="0" smtClean="0">
                <a:solidFill>
                  <a:srgbClr val="FF0000"/>
                </a:solidFill>
                <a:latin typeface="Calibri" panose="020F0502020204030204" pitchFamily="34" charset="0"/>
              </a:rPr>
              <a:t>members both </a:t>
            </a:r>
            <a:r>
              <a:rPr lang="en-US" sz="2000" dirty="0">
                <a:solidFill>
                  <a:srgbClr val="FF0000"/>
                </a:solidFill>
                <a:latin typeface="Calibri" panose="020F0502020204030204" pitchFamily="34" charset="0"/>
              </a:rPr>
              <a:t>agree that, in patients with excessive bleeding, </a:t>
            </a:r>
            <a:r>
              <a:rPr lang="en-US" sz="2000" dirty="0" smtClean="0">
                <a:solidFill>
                  <a:srgbClr val="FF0000"/>
                </a:solidFill>
                <a:latin typeface="Calibri" panose="020F0502020204030204" pitchFamily="34" charset="0"/>
              </a:rPr>
              <a:t>consider the </a:t>
            </a:r>
            <a:r>
              <a:rPr lang="en-US" sz="2000" dirty="0">
                <a:solidFill>
                  <a:srgbClr val="FF0000"/>
                </a:solidFill>
                <a:latin typeface="Calibri" panose="020F0502020204030204" pitchFamily="34" charset="0"/>
              </a:rPr>
              <a:t>use of fibrinogen concentrate.</a:t>
            </a:r>
            <a:endParaRPr lang="en-US" sz="2000" b="0" i="0" dirty="0">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xmlns="" val="4064922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8" y="432617"/>
            <a:ext cx="12052662" cy="1325563"/>
          </a:xfrm>
        </p:spPr>
        <p:txBody>
          <a:bodyPr>
            <a:noAutofit/>
          </a:bodyPr>
          <a:lstStyle/>
          <a:p>
            <a:r>
              <a:rPr lang="en-US" sz="2000" dirty="0"/>
              <a:t>Journal of Cardiothoracic and Vascular </a:t>
            </a:r>
            <a:r>
              <a:rPr lang="en-US" sz="2000" dirty="0" smtClean="0"/>
              <a:t>Anesthesia   </a:t>
            </a:r>
            <a:r>
              <a:rPr lang="en-US" sz="1800" b="1" dirty="0" smtClean="0">
                <a:solidFill>
                  <a:srgbClr val="00B0F0"/>
                </a:solidFill>
              </a:rPr>
              <a:t>Volume </a:t>
            </a:r>
            <a:r>
              <a:rPr lang="en-US" sz="1800" b="1" dirty="0">
                <a:solidFill>
                  <a:srgbClr val="00B0F0"/>
                </a:solidFill>
              </a:rPr>
              <a:t>28, Issue 2, April 2014, Pages 210–216</a:t>
            </a:r>
            <a:r>
              <a:rPr lang="en-US" sz="2000" dirty="0"/>
              <a:t/>
            </a:r>
            <a:br>
              <a:rPr lang="en-US" sz="2000" dirty="0"/>
            </a:br>
            <a:r>
              <a:rPr lang="en-US" sz="3200" b="1" dirty="0" smtClean="0"/>
              <a:t>Rapid </a:t>
            </a:r>
            <a:r>
              <a:rPr lang="en-US" sz="3200" b="1" dirty="0"/>
              <a:t>and Correct Prediction of </a:t>
            </a:r>
            <a:r>
              <a:rPr lang="en-US" sz="3200" b="1" dirty="0" smtClean="0"/>
              <a:t>Thrombocytopenia&amp; </a:t>
            </a:r>
            <a:r>
              <a:rPr lang="en-US" sz="3200" b="1" dirty="0" err="1"/>
              <a:t>Hypofibrinogenemia</a:t>
            </a:r>
            <a:r>
              <a:rPr lang="en-US" sz="3200" b="1" dirty="0"/>
              <a:t> With Rotational </a:t>
            </a:r>
            <a:r>
              <a:rPr lang="en-US" sz="3200" b="1" dirty="0" err="1"/>
              <a:t>Thromboelastometry</a:t>
            </a:r>
            <a:r>
              <a:rPr lang="en-US" sz="3200" b="1" dirty="0"/>
              <a:t> in Cardiac Surgery</a:t>
            </a:r>
            <a:r>
              <a:rPr lang="en-US" sz="2000" dirty="0"/>
              <a:t/>
            </a:r>
            <a:br>
              <a:rPr lang="en-US" sz="2000" dirty="0"/>
            </a:br>
            <a:r>
              <a:rPr lang="en-US" sz="1400" b="1" dirty="0" err="1">
                <a:solidFill>
                  <a:srgbClr val="00B0F0"/>
                </a:solidFill>
              </a:rPr>
              <a:t>Rik</a:t>
            </a:r>
            <a:r>
              <a:rPr lang="en-US" sz="1400" b="1" dirty="0">
                <a:solidFill>
                  <a:srgbClr val="00B0F0"/>
                </a:solidFill>
              </a:rPr>
              <a:t> H.G. </a:t>
            </a:r>
            <a:r>
              <a:rPr lang="en-US" sz="1400" b="1" dirty="0" err="1">
                <a:solidFill>
                  <a:srgbClr val="00B0F0"/>
                </a:solidFill>
              </a:rPr>
              <a:t>Olde</a:t>
            </a:r>
            <a:r>
              <a:rPr lang="en-US" sz="1400" b="1" dirty="0">
                <a:solidFill>
                  <a:srgbClr val="00B0F0"/>
                </a:solidFill>
              </a:rPr>
              <a:t> </a:t>
            </a:r>
            <a:r>
              <a:rPr lang="en-US" sz="1400" b="1" dirty="0" err="1">
                <a:solidFill>
                  <a:srgbClr val="00B0F0"/>
                </a:solidFill>
              </a:rPr>
              <a:t>Engberink</a:t>
            </a:r>
            <a:r>
              <a:rPr lang="en-US" sz="1400" b="1" dirty="0">
                <a:solidFill>
                  <a:srgbClr val="00B0F0"/>
                </a:solidFill>
              </a:rPr>
              <a:t>, MD*, , , </a:t>
            </a:r>
            <a:r>
              <a:rPr lang="en-US" sz="1400" b="1" dirty="0" err="1">
                <a:solidFill>
                  <a:srgbClr val="00B0F0"/>
                </a:solidFill>
              </a:rPr>
              <a:t>Gerhardus</a:t>
            </a:r>
            <a:r>
              <a:rPr lang="en-US" sz="1400" b="1" dirty="0">
                <a:solidFill>
                  <a:srgbClr val="00B0F0"/>
                </a:solidFill>
              </a:rPr>
              <a:t> J.A.J.M. Kuiper, MD†, Rick J.H. </a:t>
            </a:r>
            <a:r>
              <a:rPr lang="en-US" sz="1400" b="1" dirty="0" err="1">
                <a:solidFill>
                  <a:srgbClr val="00B0F0"/>
                </a:solidFill>
              </a:rPr>
              <a:t>Wetzels</a:t>
            </a:r>
            <a:r>
              <a:rPr lang="en-US" sz="1400" b="1" dirty="0">
                <a:solidFill>
                  <a:srgbClr val="00B0F0"/>
                </a:solidFill>
              </a:rPr>
              <a:t>, MSc§, Patty J. </a:t>
            </a:r>
            <a:r>
              <a:rPr lang="en-US" sz="1400" b="1" dirty="0" err="1">
                <a:solidFill>
                  <a:srgbClr val="00B0F0"/>
                </a:solidFill>
              </a:rPr>
              <a:t>Nelemans</a:t>
            </a:r>
            <a:r>
              <a:rPr lang="en-US" sz="1400" b="1" dirty="0">
                <a:solidFill>
                  <a:srgbClr val="00B0F0"/>
                </a:solidFill>
              </a:rPr>
              <a:t>, MD, PhD‡, Marcus D. Lance, MD†, Erik A.M. </a:t>
            </a:r>
            <a:r>
              <a:rPr lang="en-US" sz="1400" b="1" dirty="0" err="1">
                <a:solidFill>
                  <a:srgbClr val="00B0F0"/>
                </a:solidFill>
              </a:rPr>
              <a:t>Beckers</a:t>
            </a:r>
            <a:r>
              <a:rPr lang="en-US" sz="1400" b="1" dirty="0">
                <a:solidFill>
                  <a:srgbClr val="00B0F0"/>
                </a:solidFill>
              </a:rPr>
              <a:t>, MD, PhD*, Yvonne M.C. </a:t>
            </a:r>
            <a:r>
              <a:rPr lang="en-US" sz="1400" b="1" dirty="0" err="1">
                <a:solidFill>
                  <a:srgbClr val="00B0F0"/>
                </a:solidFill>
              </a:rPr>
              <a:t>Henskens</a:t>
            </a:r>
            <a:r>
              <a:rPr lang="en-US" sz="1400" b="1" dirty="0">
                <a:solidFill>
                  <a:srgbClr val="00B0F0"/>
                </a:solidFill>
              </a:rPr>
              <a:t>, PhD§</a:t>
            </a:r>
          </a:p>
        </p:txBody>
      </p:sp>
      <p:sp>
        <p:nvSpPr>
          <p:cNvPr id="3" name="Content Placeholder 2"/>
          <p:cNvSpPr>
            <a:spLocks noGrp="1"/>
          </p:cNvSpPr>
          <p:nvPr>
            <p:ph idx="1"/>
          </p:nvPr>
        </p:nvSpPr>
        <p:spPr>
          <a:xfrm>
            <a:off x="0" y="2225040"/>
            <a:ext cx="11978639" cy="4363403"/>
          </a:xfrm>
          <a:solidFill>
            <a:srgbClr val="CCFFCC"/>
          </a:solidFill>
          <a:ln>
            <a:solidFill>
              <a:srgbClr val="FF0000"/>
            </a:solidFill>
          </a:ln>
        </p:spPr>
        <p:txBody>
          <a:bodyPr>
            <a:noAutofit/>
          </a:bodyPr>
          <a:lstStyle/>
          <a:p>
            <a:pPr marL="0" indent="0" fontAlgn="base">
              <a:buNone/>
            </a:pPr>
            <a:r>
              <a:rPr lang="en-US" sz="2400" b="1" dirty="0" smtClean="0">
                <a:solidFill>
                  <a:srgbClr val="5C5C5C"/>
                </a:solidFill>
                <a:latin typeface="Arial Unicode MS" panose="020B0604020202020204" pitchFamily="34" charset="-128"/>
                <a:ea typeface="Arial Unicode MS" panose="020B0604020202020204" pitchFamily="34" charset="-128"/>
              </a:rPr>
              <a:t>Results</a:t>
            </a:r>
            <a:r>
              <a:rPr lang="en-US" sz="2400" b="1" dirty="0" smtClean="0">
                <a:solidFill>
                  <a:srgbClr val="5C5C5C"/>
                </a:solidFill>
                <a:latin typeface="Arial Unicode MS" panose="020B0604020202020204" pitchFamily="34" charset="-128"/>
                <a:ea typeface="Arial Unicode MS" panose="020B0604020202020204" pitchFamily="34" charset="-128"/>
              </a:rPr>
              <a:t>: </a:t>
            </a:r>
            <a:r>
              <a:rPr lang="en-US" sz="2400" b="1" dirty="0" smtClean="0">
                <a:solidFill>
                  <a:srgbClr val="2E2E2E"/>
                </a:solidFill>
                <a:latin typeface="Arial Unicode MS" panose="020B0604020202020204" pitchFamily="34" charset="-128"/>
                <a:ea typeface="Arial Unicode MS" panose="020B0604020202020204" pitchFamily="34" charset="-128"/>
              </a:rPr>
              <a:t>EXTEM </a:t>
            </a:r>
            <a:r>
              <a:rPr lang="en-US" sz="2400" b="1" dirty="0">
                <a:solidFill>
                  <a:srgbClr val="2E2E2E"/>
                </a:solidFill>
                <a:latin typeface="Arial Unicode MS" panose="020B0604020202020204" pitchFamily="34" charset="-128"/>
                <a:ea typeface="Arial Unicode MS" panose="020B0604020202020204" pitchFamily="34" charset="-128"/>
              </a:rPr>
              <a:t>A5 and FIBTEM A5 showed an excellent correlation with A10 (R:0.99/1.00) and MCF (R:0.97/0.99). </a:t>
            </a:r>
            <a:r>
              <a:rPr lang="en-US" sz="2400" b="1" dirty="0">
                <a:solidFill>
                  <a:srgbClr val="FF0000"/>
                </a:solidFill>
                <a:latin typeface="Arial Unicode MS" panose="020B0604020202020204" pitchFamily="34" charset="-128"/>
                <a:ea typeface="Arial Unicode MS" panose="020B0604020202020204" pitchFamily="34" charset="-128"/>
              </a:rPr>
              <a:t>The correlation between EXTEM A5 and platelet count (R:0.74) </a:t>
            </a:r>
            <a:r>
              <a:rPr lang="en-US" sz="2400" b="1" dirty="0">
                <a:solidFill>
                  <a:srgbClr val="2E2E2E"/>
                </a:solidFill>
                <a:latin typeface="Arial Unicode MS" panose="020B0604020202020204" pitchFamily="34" charset="-128"/>
                <a:ea typeface="Arial Unicode MS" panose="020B0604020202020204" pitchFamily="34" charset="-128"/>
              </a:rPr>
              <a:t>was comparable with the correlation of A10 (R:0.73) and MCF (R:0.70) with platelet count. </a:t>
            </a:r>
            <a:r>
              <a:rPr lang="en-US" sz="2400" b="1" dirty="0">
                <a:solidFill>
                  <a:srgbClr val="7030A0"/>
                </a:solidFill>
                <a:latin typeface="Arial Unicode MS" panose="020B0604020202020204" pitchFamily="34" charset="-128"/>
                <a:ea typeface="Arial Unicode MS" panose="020B0604020202020204" pitchFamily="34" charset="-128"/>
              </a:rPr>
              <a:t>FIBTEM A5 predicted fibrinogen levels (R:0.87) </a:t>
            </a:r>
            <a:r>
              <a:rPr lang="en-US" sz="2400" b="1" dirty="0">
                <a:solidFill>
                  <a:srgbClr val="2E2E2E"/>
                </a:solidFill>
                <a:latin typeface="Arial Unicode MS" panose="020B0604020202020204" pitchFamily="34" charset="-128"/>
                <a:ea typeface="Arial Unicode MS" panose="020B0604020202020204" pitchFamily="34" charset="-128"/>
              </a:rPr>
              <a:t>as well as A10 (R:0.86) and MCF (R:0.87). </a:t>
            </a:r>
            <a:r>
              <a:rPr lang="en-US" sz="2400" b="1" dirty="0">
                <a:solidFill>
                  <a:srgbClr val="7030A0"/>
                </a:solidFill>
                <a:latin typeface="Arial Unicode MS" panose="020B0604020202020204" pitchFamily="34" charset="-128"/>
                <a:ea typeface="Arial Unicode MS" panose="020B0604020202020204" pitchFamily="34" charset="-128"/>
              </a:rPr>
              <a:t>PLTEM A5 (R:0.85) correlated better with platelet count than EXTEM A5 (R:0.74; p = 0.04) and showed significantly better area under the curve values than EXTEM for predicting thrombocytopenia</a:t>
            </a:r>
            <a:r>
              <a:rPr lang="en-US" sz="2400" b="1" dirty="0">
                <a:solidFill>
                  <a:schemeClr val="accent6">
                    <a:lumMod val="75000"/>
                  </a:schemeClr>
                </a:solidFill>
                <a:latin typeface="Arial Unicode MS" panose="020B0604020202020204" pitchFamily="34" charset="-128"/>
                <a:ea typeface="Arial Unicode MS" panose="020B0604020202020204" pitchFamily="34" charset="-128"/>
              </a:rPr>
              <a:t> </a:t>
            </a:r>
            <a:r>
              <a:rPr lang="en-US" sz="2400" b="1" dirty="0">
                <a:solidFill>
                  <a:srgbClr val="2E2E2E"/>
                </a:solidFill>
                <a:latin typeface="Arial Unicode MS" panose="020B0604020202020204" pitchFamily="34" charset="-128"/>
                <a:ea typeface="Arial Unicode MS" panose="020B0604020202020204" pitchFamily="34" charset="-128"/>
              </a:rPr>
              <a:t>(A5 p = 0.012, A10 p = 0.019). Turnaround time for ROTEM tests, 12 minutes, was comparable with emergency requests for platelet count, 13 minutes, and shorter than emergency requests for fibrinogen levels, 37 minutes.</a:t>
            </a:r>
          </a:p>
          <a:p>
            <a:pPr marL="0" indent="0" fontAlgn="base">
              <a:buNone/>
            </a:pPr>
            <a:r>
              <a:rPr lang="en-US" sz="2400" b="1" dirty="0" smtClean="0">
                <a:solidFill>
                  <a:srgbClr val="5C5C5C"/>
                </a:solidFill>
                <a:latin typeface="Arial Unicode MS" panose="020B0604020202020204" pitchFamily="34" charset="-128"/>
                <a:ea typeface="Arial Unicode MS" panose="020B0604020202020204" pitchFamily="34" charset="-128"/>
              </a:rPr>
              <a:t>Conclusions: </a:t>
            </a:r>
            <a:r>
              <a:rPr lang="en-US" sz="2400" b="1" dirty="0" smtClean="0">
                <a:solidFill>
                  <a:srgbClr val="2E2E2E"/>
                </a:solidFill>
                <a:latin typeface="Arial Unicode MS" panose="020B0604020202020204" pitchFamily="34" charset="-128"/>
                <a:ea typeface="Arial Unicode MS" panose="020B0604020202020204" pitchFamily="34" charset="-128"/>
              </a:rPr>
              <a:t>Implementation </a:t>
            </a:r>
            <a:r>
              <a:rPr lang="en-US" sz="2400" b="1" dirty="0">
                <a:solidFill>
                  <a:srgbClr val="2E2E2E"/>
                </a:solidFill>
                <a:latin typeface="Arial Unicode MS" panose="020B0604020202020204" pitchFamily="34" charset="-128"/>
                <a:ea typeface="Arial Unicode MS" panose="020B0604020202020204" pitchFamily="34" charset="-128"/>
              </a:rPr>
              <a:t>of PLTEM and FIBTEM A5 in ROTEM-guided transfusion protocols may improve transfusion management.</a:t>
            </a:r>
          </a:p>
          <a:p>
            <a:pPr marL="0" indent="0">
              <a:buNone/>
            </a:pPr>
            <a:endParaRPr lang="en-US" sz="1400" b="1" dirty="0"/>
          </a:p>
        </p:txBody>
      </p:sp>
    </p:spTree>
    <p:extLst>
      <p:ext uri="{BB962C8B-B14F-4D97-AF65-F5344CB8AC3E}">
        <p14:creationId xmlns:p14="http://schemas.microsoft.com/office/powerpoint/2010/main" xmlns="" val="3068023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7" y="156755"/>
            <a:ext cx="11031583" cy="1201782"/>
          </a:xfrm>
        </p:spPr>
        <p:txBody>
          <a:bodyPr>
            <a:noAutofit/>
          </a:bodyPr>
          <a:lstStyle/>
          <a:p>
            <a:pPr algn="ctr"/>
            <a:r>
              <a:rPr lang="en-US" sz="2400" b="1" i="0" dirty="0" smtClean="0">
                <a:solidFill>
                  <a:srgbClr val="000000"/>
                </a:solidFill>
                <a:effectLst/>
                <a:latin typeface="arial" panose="020B0604020202020204" pitchFamily="34" charset="0"/>
              </a:rPr>
              <a:t>Thromboelastometry-guided administration of fibrinogen concentrate for the treatment of excessive intraoperative bleeding in </a:t>
            </a:r>
            <a:r>
              <a:rPr lang="en-US" sz="2400" b="1" i="0" dirty="0" err="1" smtClean="0">
                <a:solidFill>
                  <a:srgbClr val="000000"/>
                </a:solidFill>
                <a:effectLst/>
                <a:latin typeface="arial" panose="020B0604020202020204" pitchFamily="34" charset="0"/>
              </a:rPr>
              <a:t>thoracoabdominal</a:t>
            </a:r>
            <a:r>
              <a:rPr lang="en-US" sz="2400" b="1" i="0" dirty="0" smtClean="0">
                <a:solidFill>
                  <a:srgbClr val="000000"/>
                </a:solidFill>
                <a:effectLst/>
                <a:latin typeface="arial" panose="020B0604020202020204" pitchFamily="34" charset="0"/>
              </a:rPr>
              <a:t> aortic aneurysm surgery.</a:t>
            </a:r>
            <a:br>
              <a:rPr lang="en-US" sz="2400" b="1" i="0" dirty="0" smtClean="0">
                <a:solidFill>
                  <a:srgbClr val="000000"/>
                </a:solidFill>
                <a:effectLst/>
                <a:latin typeface="arial" panose="020B0604020202020204" pitchFamily="34" charset="0"/>
              </a:rPr>
            </a:br>
            <a:endParaRPr lang="en-US" sz="2400" dirty="0"/>
          </a:p>
        </p:txBody>
      </p:sp>
      <p:sp>
        <p:nvSpPr>
          <p:cNvPr id="3" name="Content Placeholder 2"/>
          <p:cNvSpPr>
            <a:spLocks noGrp="1"/>
          </p:cNvSpPr>
          <p:nvPr>
            <p:ph idx="1"/>
          </p:nvPr>
        </p:nvSpPr>
        <p:spPr>
          <a:xfrm>
            <a:off x="261257" y="1188720"/>
            <a:ext cx="11678193" cy="5438503"/>
          </a:xfrm>
          <a:solidFill>
            <a:srgbClr val="CCECFF"/>
          </a:solidFill>
          <a:ln>
            <a:solidFill>
              <a:srgbClr val="FF0000"/>
            </a:solidFill>
          </a:ln>
        </p:spPr>
        <p:txBody>
          <a:bodyPr>
            <a:noAutofit/>
          </a:bodyPr>
          <a:lstStyle/>
          <a:p>
            <a:pPr marL="0" indent="0">
              <a:buNone/>
            </a:pPr>
            <a:r>
              <a:rPr lang="en-US" b="1" u="sng" dirty="0">
                <a:hlinkClick r:id="rId2" tooltip="The Journal of thoracic and cardiovascular surgery."/>
              </a:rPr>
              <a:t>J </a:t>
            </a:r>
            <a:r>
              <a:rPr lang="en-US" b="1" u="sng" dirty="0" err="1">
                <a:hlinkClick r:id="rId2" tooltip="The Journal of thoracic and cardiovascular surgery."/>
              </a:rPr>
              <a:t>Thorac</a:t>
            </a:r>
            <a:r>
              <a:rPr lang="en-US" b="1" u="sng" dirty="0">
                <a:hlinkClick r:id="rId2" tooltip="The Journal of thoracic and cardiovascular surgery."/>
              </a:rPr>
              <a:t> </a:t>
            </a:r>
            <a:r>
              <a:rPr lang="en-US" b="1" u="sng" dirty="0" err="1">
                <a:hlinkClick r:id="rId2" tooltip="The Journal of thoracic and cardiovascular surgery."/>
              </a:rPr>
              <a:t>Cardiovasc</a:t>
            </a:r>
            <a:r>
              <a:rPr lang="en-US" b="1" u="sng" dirty="0">
                <a:hlinkClick r:id="rId2" tooltip="The Journal of thoracic and cardiovascular surgery."/>
              </a:rPr>
              <a:t> Surg.</a:t>
            </a:r>
            <a:r>
              <a:rPr lang="en-US" b="1" dirty="0"/>
              <a:t> 2009 Sep;138(3):694-702. </a:t>
            </a:r>
          </a:p>
          <a:p>
            <a:pPr marL="0" indent="0">
              <a:buNone/>
            </a:pPr>
            <a:r>
              <a:rPr lang="en-US" sz="1600" b="1" u="sng" dirty="0" err="1" smtClean="0">
                <a:hlinkClick r:id="rId3"/>
              </a:rPr>
              <a:t>Rahe</a:t>
            </a:r>
            <a:r>
              <a:rPr lang="en-US" sz="1600" b="1" u="sng" dirty="0" smtClean="0">
                <a:hlinkClick r:id="rId3"/>
              </a:rPr>
              <a:t>-Meyer N</a:t>
            </a:r>
            <a:r>
              <a:rPr lang="en-US" sz="1600" b="1" baseline="30000" dirty="0" smtClean="0"/>
              <a:t>1</a:t>
            </a:r>
            <a:r>
              <a:rPr lang="en-US" sz="1600" b="1" dirty="0" smtClean="0"/>
              <a:t>, </a:t>
            </a:r>
            <a:r>
              <a:rPr lang="en-US" sz="1600" b="1" u="sng" dirty="0" smtClean="0">
                <a:hlinkClick r:id="rId4"/>
              </a:rPr>
              <a:t>Solomon C</a:t>
            </a:r>
            <a:r>
              <a:rPr lang="en-US" sz="1600" b="1" dirty="0" smtClean="0"/>
              <a:t>, </a:t>
            </a:r>
            <a:r>
              <a:rPr lang="en-US" sz="1600" b="1" u="sng" dirty="0" err="1" smtClean="0">
                <a:hlinkClick r:id="rId5"/>
              </a:rPr>
              <a:t>Winterhalter</a:t>
            </a:r>
            <a:r>
              <a:rPr lang="en-US" sz="1600" b="1" u="sng" dirty="0" smtClean="0">
                <a:hlinkClick r:id="rId5"/>
              </a:rPr>
              <a:t> M</a:t>
            </a:r>
            <a:r>
              <a:rPr lang="en-US" sz="1600" b="1" dirty="0" smtClean="0"/>
              <a:t>, </a:t>
            </a:r>
            <a:r>
              <a:rPr lang="en-US" sz="1600" b="1" u="sng" dirty="0" err="1" smtClean="0">
                <a:hlinkClick r:id="rId6"/>
              </a:rPr>
              <a:t>Piepenbrock</a:t>
            </a:r>
            <a:r>
              <a:rPr lang="en-US" sz="1600" b="1" u="sng" dirty="0" smtClean="0">
                <a:hlinkClick r:id="rId6"/>
              </a:rPr>
              <a:t> S</a:t>
            </a:r>
            <a:r>
              <a:rPr lang="en-US" sz="1600" b="1" dirty="0" smtClean="0"/>
              <a:t>, </a:t>
            </a:r>
            <a:r>
              <a:rPr lang="en-US" sz="1600" b="1" u="sng" dirty="0" smtClean="0">
                <a:hlinkClick r:id="rId7"/>
              </a:rPr>
              <a:t>Tanaka K</a:t>
            </a:r>
            <a:r>
              <a:rPr lang="en-US" sz="1600" b="1" dirty="0" smtClean="0"/>
              <a:t>, </a:t>
            </a:r>
            <a:r>
              <a:rPr lang="en-US" sz="1600" b="1" u="sng" dirty="0" err="1" smtClean="0">
                <a:hlinkClick r:id="rId8"/>
              </a:rPr>
              <a:t>Haverich</a:t>
            </a:r>
            <a:r>
              <a:rPr lang="en-US" sz="1600" b="1" u="sng" dirty="0" smtClean="0">
                <a:hlinkClick r:id="rId8"/>
              </a:rPr>
              <a:t> A</a:t>
            </a:r>
            <a:r>
              <a:rPr lang="en-US" sz="1600" b="1" dirty="0" smtClean="0"/>
              <a:t>, </a:t>
            </a:r>
            <a:r>
              <a:rPr lang="en-US" sz="1600" b="1" u="sng" dirty="0" err="1" smtClean="0">
                <a:hlinkClick r:id="rId9"/>
              </a:rPr>
              <a:t>Pichlmaier</a:t>
            </a:r>
            <a:r>
              <a:rPr lang="en-US" sz="1600" b="1" u="sng" dirty="0" smtClean="0">
                <a:hlinkClick r:id="rId9"/>
              </a:rPr>
              <a:t> M</a:t>
            </a:r>
            <a:r>
              <a:rPr lang="en-US" sz="1600" b="1" dirty="0" smtClean="0"/>
              <a:t>.</a:t>
            </a:r>
            <a:endParaRPr lang="en-US" sz="1600" b="1" dirty="0"/>
          </a:p>
          <a:p>
            <a:pPr marL="0" indent="0" algn="just">
              <a:buNone/>
            </a:pPr>
            <a:r>
              <a:rPr lang="en-US" sz="2400" b="1" cap="all" dirty="0" smtClean="0"/>
              <a:t>RESULTS</a:t>
            </a:r>
            <a:r>
              <a:rPr lang="en-US" sz="2400" b="1" cap="all" dirty="0" smtClean="0"/>
              <a:t>: </a:t>
            </a:r>
            <a:r>
              <a:rPr lang="en-US" sz="2400" b="1" dirty="0" smtClean="0"/>
              <a:t>In </a:t>
            </a:r>
            <a:r>
              <a:rPr lang="en-US" sz="2400" b="1" dirty="0"/>
              <a:t>group F, administration of 7.8 +/- 2.7 g of fibrinogen concentrate established hemostasis, completely avoiding intraoperative transfusion of fresh frozen plasma and platelet concentrates. Transfusion of blood products after cardiopulmonary bypass and during the 24 hours after surgical intervention was markedly lower in group F than in group A (2.5 vs 16.4 units; 4/6 patients in group F required no transfusion of blood products), as was 24-hour drainage volume (449 vs 1092 mL). Fibrinogen plasma levels, standard coagulation parameters, and hemoglobin and hematocrit values were comparable between the 2 groups on the first postoperative day.</a:t>
            </a:r>
          </a:p>
          <a:p>
            <a:pPr marL="0" indent="0" algn="just">
              <a:buNone/>
            </a:pPr>
            <a:r>
              <a:rPr lang="en-US" sz="2400" b="1" cap="all" dirty="0" smtClean="0"/>
              <a:t>CONCLUSIONS: </a:t>
            </a:r>
            <a:r>
              <a:rPr lang="en-US" sz="2400" b="1" dirty="0" smtClean="0">
                <a:solidFill>
                  <a:srgbClr val="FF0000"/>
                </a:solidFill>
              </a:rPr>
              <a:t>FIBTEM-guided </a:t>
            </a:r>
            <a:r>
              <a:rPr lang="en-US" sz="2400" b="1" dirty="0">
                <a:solidFill>
                  <a:srgbClr val="FF0000"/>
                </a:solidFill>
              </a:rPr>
              <a:t>post-cardiopulmonary bypass administration of fibrinogen concentrate resulted in improved intraoperative management of </a:t>
            </a:r>
            <a:r>
              <a:rPr lang="en-US" sz="2400" b="1" dirty="0" err="1">
                <a:solidFill>
                  <a:srgbClr val="FF0000"/>
                </a:solidFill>
              </a:rPr>
              <a:t>coagulopathic</a:t>
            </a:r>
            <a:r>
              <a:rPr lang="en-US" sz="2400" b="1" dirty="0">
                <a:solidFill>
                  <a:srgbClr val="FF0000"/>
                </a:solidFill>
              </a:rPr>
              <a:t> bleeding in </a:t>
            </a:r>
            <a:r>
              <a:rPr lang="en-US" sz="2400" b="1" dirty="0" err="1">
                <a:solidFill>
                  <a:srgbClr val="FF0000"/>
                </a:solidFill>
              </a:rPr>
              <a:t>thoracoabdominal</a:t>
            </a:r>
            <a:r>
              <a:rPr lang="en-US" sz="2400" b="1" dirty="0">
                <a:solidFill>
                  <a:srgbClr val="FF0000"/>
                </a:solidFill>
              </a:rPr>
              <a:t> aortic aneurysm operations and reduced transfusion and 24-hour drainage volume.</a:t>
            </a:r>
          </a:p>
          <a:p>
            <a:pPr marL="0" indent="0">
              <a:buNone/>
            </a:pPr>
            <a:endParaRPr lang="en-US" sz="1600" b="1" dirty="0"/>
          </a:p>
        </p:txBody>
      </p:sp>
    </p:spTree>
    <p:extLst>
      <p:ext uri="{BB962C8B-B14F-4D97-AF65-F5344CB8AC3E}">
        <p14:creationId xmlns:p14="http://schemas.microsoft.com/office/powerpoint/2010/main" xmlns="" val="1541754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1660777" cy="1825625"/>
          </a:xfrm>
          <a:prstGeom prst="rect">
            <a:avLst/>
          </a:prstGeom>
        </p:spPr>
      </p:pic>
      <p:sp>
        <p:nvSpPr>
          <p:cNvPr id="3" name="Content Placeholder 2"/>
          <p:cNvSpPr>
            <a:spLocks noGrp="1"/>
          </p:cNvSpPr>
          <p:nvPr>
            <p:ph idx="1"/>
          </p:nvPr>
        </p:nvSpPr>
        <p:spPr>
          <a:xfrm>
            <a:off x="198121" y="1825624"/>
            <a:ext cx="11780520" cy="4697095"/>
          </a:xfrm>
          <a:solidFill>
            <a:srgbClr val="FFFF99"/>
          </a:solidFill>
          <a:ln>
            <a:solidFill>
              <a:srgbClr val="FF0000"/>
            </a:solidFill>
          </a:ln>
        </p:spPr>
        <p:txBody>
          <a:bodyPr>
            <a:noAutofit/>
          </a:bodyPr>
          <a:lstStyle/>
          <a:p>
            <a:pPr marL="0" indent="0" algn="just">
              <a:buNone/>
            </a:pPr>
            <a:r>
              <a:rPr lang="en-US" sz="2400" b="1" dirty="0" smtClean="0"/>
              <a:t>Results</a:t>
            </a:r>
            <a:r>
              <a:rPr lang="en-US" sz="2400" b="1" dirty="0"/>
              <a:t>. Thirty-nine patients receiving fibrinogen concentrate for diffuse bleeding requiring </a:t>
            </a:r>
            <a:r>
              <a:rPr lang="en-US" sz="2400" b="1" dirty="0" err="1" smtClean="0"/>
              <a:t>haemostatic</a:t>
            </a:r>
            <a:r>
              <a:rPr lang="en-US" sz="2400" b="1" dirty="0" smtClean="0"/>
              <a:t> therapy </a:t>
            </a:r>
            <a:r>
              <a:rPr lang="en-US" sz="2400" b="1" dirty="0"/>
              <a:t>after cardiopulmonary bypass were identified. </a:t>
            </a:r>
            <a:r>
              <a:rPr lang="en-US" sz="2400" b="1" dirty="0">
                <a:solidFill>
                  <a:srgbClr val="7030A0"/>
                </a:solidFill>
              </a:rPr>
              <a:t>The mean fibrinogen </a:t>
            </a:r>
            <a:r>
              <a:rPr lang="en-US" sz="2400" b="1" dirty="0" smtClean="0">
                <a:solidFill>
                  <a:srgbClr val="7030A0"/>
                </a:solidFill>
              </a:rPr>
              <a:t>concentrate dose </a:t>
            </a:r>
            <a:r>
              <a:rPr lang="en-US" sz="2400" b="1" dirty="0">
                <a:solidFill>
                  <a:srgbClr val="7030A0"/>
                </a:solidFill>
              </a:rPr>
              <a:t>administered was 6.5 g. The mean fibrinogen level increased from 1.9 to 3.6 g </a:t>
            </a:r>
            <a:r>
              <a:rPr lang="en-US" sz="2400" b="1" dirty="0" smtClean="0">
                <a:solidFill>
                  <a:srgbClr val="7030A0"/>
                </a:solidFill>
              </a:rPr>
              <a:t>litre21 (mean </a:t>
            </a:r>
            <a:r>
              <a:rPr lang="en-US" sz="2400" b="1" dirty="0">
                <a:solidFill>
                  <a:srgbClr val="7030A0"/>
                </a:solidFill>
              </a:rPr>
              <a:t>increment of 0.28 g litre21 per gram of concentrate administered); maximum clot </a:t>
            </a:r>
            <a:r>
              <a:rPr lang="en-US" sz="2400" b="1" dirty="0" smtClean="0">
                <a:solidFill>
                  <a:srgbClr val="7030A0"/>
                </a:solidFill>
              </a:rPr>
              <a:t>firmness increased </a:t>
            </a:r>
            <a:r>
              <a:rPr lang="en-US" sz="2400" b="1" dirty="0">
                <a:solidFill>
                  <a:srgbClr val="7030A0"/>
                </a:solidFill>
              </a:rPr>
              <a:t>from 10 to 21 mm. The mean fibrinogen increase was 2.29 (SD 0.7) mg </a:t>
            </a:r>
            <a:r>
              <a:rPr lang="en-US" sz="2400" b="1" dirty="0"/>
              <a:t>dl21 per </a:t>
            </a:r>
            <a:r>
              <a:rPr lang="en-US" sz="2400" b="1" dirty="0" smtClean="0"/>
              <a:t>mg kg21 </a:t>
            </a:r>
            <a:r>
              <a:rPr lang="en-US" sz="2400" b="1" dirty="0"/>
              <a:t>bodyweight of concentrate administered. </a:t>
            </a:r>
            <a:r>
              <a:rPr lang="en-US" sz="2400" b="1" dirty="0">
                <a:solidFill>
                  <a:srgbClr val="0070C0"/>
                </a:solidFill>
              </a:rPr>
              <a:t>Thirty-five </a:t>
            </a:r>
            <a:r>
              <a:rPr lang="en-US" sz="2400" b="1" dirty="0" smtClean="0">
                <a:solidFill>
                  <a:srgbClr val="0070C0"/>
                </a:solidFill>
              </a:rPr>
              <a:t>(89.7%) patients </a:t>
            </a:r>
            <a:r>
              <a:rPr lang="en-US" sz="2400" b="1" dirty="0">
                <a:solidFill>
                  <a:srgbClr val="0070C0"/>
                </a:solidFill>
              </a:rPr>
              <a:t>received </a:t>
            </a:r>
            <a:r>
              <a:rPr lang="en-US" sz="2400" b="1" u="sng" dirty="0">
                <a:solidFill>
                  <a:srgbClr val="FF0000"/>
                </a:solidFill>
                <a:effectLst>
                  <a:outerShdw blurRad="38100" dist="38100" dir="2700000" algn="tl">
                    <a:srgbClr val="000000">
                      <a:alpha val="43137"/>
                    </a:srgbClr>
                  </a:outerShdw>
                </a:effectLst>
              </a:rPr>
              <a:t>no transfusion </a:t>
            </a:r>
            <a:r>
              <a:rPr lang="en-US" sz="2400" b="1" dirty="0" smtClean="0">
                <a:solidFill>
                  <a:srgbClr val="0070C0"/>
                </a:solidFill>
              </a:rPr>
              <a:t>of fresh-frozen </a:t>
            </a:r>
            <a:r>
              <a:rPr lang="en-US" sz="2400" b="1" dirty="0">
                <a:solidFill>
                  <a:srgbClr val="0070C0"/>
                </a:solidFill>
              </a:rPr>
              <a:t>plasma (FFP) or platelet concentrate after receiving fibrinogen concentrate</a:t>
            </a:r>
            <a:r>
              <a:rPr lang="en-US" sz="2400" b="1" dirty="0"/>
              <a:t>; </a:t>
            </a:r>
            <a:r>
              <a:rPr lang="en-US" sz="2400" b="1" dirty="0" smtClean="0"/>
              <a:t>the remaining </a:t>
            </a:r>
            <a:r>
              <a:rPr lang="en-US" sz="2400" b="1" dirty="0"/>
              <a:t>four patients received platelet concentrate </a:t>
            </a:r>
            <a:r>
              <a:rPr lang="en-US" sz="2400" b="1" dirty="0" err="1"/>
              <a:t>intraoperatively</a:t>
            </a:r>
            <a:r>
              <a:rPr lang="en-US" sz="2400" b="1" dirty="0"/>
              <a:t>. Eleven patients </a:t>
            </a:r>
            <a:r>
              <a:rPr lang="en-US" sz="2400" b="1" dirty="0" smtClean="0"/>
              <a:t>received platelets</a:t>
            </a:r>
            <a:r>
              <a:rPr lang="en-US" sz="2400" b="1" dirty="0"/>
              <a:t>, FFP, or both during the first postoperative day. No venous </a:t>
            </a:r>
            <a:r>
              <a:rPr lang="en-US" sz="2400" b="1" dirty="0" err="1"/>
              <a:t>thromboses</a:t>
            </a:r>
            <a:r>
              <a:rPr lang="en-US" sz="2400" b="1" dirty="0"/>
              <a:t>, arterial </a:t>
            </a:r>
            <a:r>
              <a:rPr lang="en-US" sz="2400" b="1" dirty="0" err="1" smtClean="0"/>
              <a:t>ischaemic</a:t>
            </a:r>
            <a:r>
              <a:rPr lang="en-US" sz="2400" b="1" dirty="0" smtClean="0"/>
              <a:t> events</a:t>
            </a:r>
            <a:r>
              <a:rPr lang="en-US" sz="2400" b="1" dirty="0"/>
              <a:t>, or deaths were registered during hospitalization.</a:t>
            </a:r>
          </a:p>
          <a:p>
            <a:pPr marL="0" indent="0" algn="just">
              <a:buNone/>
            </a:pPr>
            <a:r>
              <a:rPr lang="en-US" sz="2400" b="1" dirty="0"/>
              <a:t>Conclusions. In this retrospective study, fibrinogen concentrate was effective in </a:t>
            </a:r>
            <a:r>
              <a:rPr lang="en-US" sz="2400" b="1" dirty="0" smtClean="0"/>
              <a:t>increasing plasma </a:t>
            </a:r>
            <a:r>
              <a:rPr lang="en-US" sz="2400" b="1" dirty="0"/>
              <a:t>fibrinogen level, and contributed to the correction of bleeding after cardiovascular </a:t>
            </a:r>
            <a:r>
              <a:rPr lang="en-US" sz="2400" b="1" dirty="0" smtClean="0"/>
              <a:t>surgery.       </a:t>
            </a:r>
            <a:r>
              <a:rPr lang="de-DE" sz="2400" b="1" dirty="0" smtClean="0">
                <a:solidFill>
                  <a:srgbClr val="FF0000"/>
                </a:solidFill>
              </a:rPr>
              <a:t>Br </a:t>
            </a:r>
            <a:r>
              <a:rPr lang="de-DE" sz="2400" b="1" dirty="0">
                <a:solidFill>
                  <a:srgbClr val="FF0000"/>
                </a:solidFill>
              </a:rPr>
              <a:t>J Anaesth 2010; 104: 555–62</a:t>
            </a:r>
            <a:endParaRPr lang="en-US" sz="2400" b="1" dirty="0">
              <a:solidFill>
                <a:srgbClr val="FF0000"/>
              </a:solidFill>
            </a:endParaRPr>
          </a:p>
        </p:txBody>
      </p:sp>
    </p:spTree>
    <p:extLst>
      <p:ext uri="{BB962C8B-B14F-4D97-AF65-F5344CB8AC3E}">
        <p14:creationId xmlns:p14="http://schemas.microsoft.com/office/powerpoint/2010/main" xmlns="" val="555109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ealthcare.siemens.com/siemens_hwem-hwem_ssxa_websites-context-root/wcm/idc/groups/public/@global/@lab/documents/image/mdaw/mtiy/~edisp/hemostasis_cascade_flash-00126202/~renditions/hemostasis_cascade_flash-00126202~1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709"/>
            <a:ext cx="12192000" cy="6909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679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374469" y="-929640"/>
            <a:ext cx="11904034" cy="7916093"/>
          </a:xfrm>
          <a:prstGeom prst="rect">
            <a:avLst/>
          </a:prstGeom>
        </p:spPr>
      </p:pic>
      <p:sp>
        <p:nvSpPr>
          <p:cNvPr id="5" name="Oval 4"/>
          <p:cNvSpPr/>
          <p:nvPr/>
        </p:nvSpPr>
        <p:spPr>
          <a:xfrm>
            <a:off x="5625737" y="6374674"/>
            <a:ext cx="3013166" cy="483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200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4" y="2473234"/>
            <a:ext cx="11822975" cy="4847265"/>
          </a:xfrm>
          <a:no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en-US" sz="2400" b="1" i="0" u="none" strike="noStrike" baseline="0" dirty="0" smtClean="0">
                <a:latin typeface="TimesLTStd-Roman"/>
              </a:rPr>
              <a:t>The </a:t>
            </a:r>
            <a:r>
              <a:rPr lang="en-US" sz="2400" b="1" i="0" u="none" strike="noStrike" baseline="0" dirty="0" smtClean="0">
                <a:latin typeface="TimesLTStd-Roman"/>
              </a:rPr>
              <a:t>patients who received fibrinogen concentrate (FIB group) were compared with the patients who did not received (non Fib group). </a:t>
            </a:r>
            <a:r>
              <a:rPr lang="en-US" sz="2400" b="1" i="0" u="none" strike="noStrike" baseline="0" dirty="0" smtClean="0">
                <a:solidFill>
                  <a:srgbClr val="FF0000"/>
                </a:solidFill>
                <a:latin typeface="TimesLTStd-Roman"/>
              </a:rPr>
              <a:t>There were 147 patients (68%) in FIB group at a dose of 5.5±3.5 g. The SFL were dramatically decreased with values of 164±71 mg/dl at CPB termination, compared to the preoperative SFL of 352±131 mg/dl.</a:t>
            </a:r>
            <a:r>
              <a:rPr lang="en-US" sz="2400" b="1" i="0" u="none" strike="noStrike" baseline="0" dirty="0" smtClean="0">
                <a:latin typeface="TimesLTStd-Roman"/>
              </a:rPr>
              <a:t> In the FIB group, the intraoperative and postoperative SFLs were 139±53 and 262±75 (mg/dl), respectively. Thus the SFL was recovered quickly by the administration. </a:t>
            </a:r>
            <a:r>
              <a:rPr lang="en-US" sz="2400" b="1" i="0" u="none" strike="noStrike" baseline="0" dirty="0" smtClean="0">
                <a:solidFill>
                  <a:srgbClr val="FF0000"/>
                </a:solidFill>
                <a:latin typeface="TimesLTStd-Roman"/>
              </a:rPr>
              <a:t>110 cases </a:t>
            </a:r>
            <a:r>
              <a:rPr lang="en-US" sz="2400" b="1" i="0" u="sng" strike="noStrike" baseline="0" dirty="0" smtClean="0">
                <a:solidFill>
                  <a:srgbClr val="FF0000"/>
                </a:solidFill>
                <a:latin typeface="TimesLTStd-Roman"/>
              </a:rPr>
              <a:t>(51%) showed </a:t>
            </a:r>
            <a:r>
              <a:rPr lang="en-US" sz="2400" b="1" i="0" u="sng" strike="noStrike" baseline="0" dirty="0" err="1" smtClean="0">
                <a:solidFill>
                  <a:srgbClr val="FF0000"/>
                </a:solidFill>
                <a:latin typeface="TimesLTStd-Roman"/>
              </a:rPr>
              <a:t>hypofibrinogenemia</a:t>
            </a:r>
            <a:r>
              <a:rPr lang="en-US" sz="2400" b="1" i="0" u="sng" strike="noStrike" baseline="0" dirty="0" smtClean="0">
                <a:solidFill>
                  <a:srgbClr val="FF0000"/>
                </a:solidFill>
                <a:latin typeface="TimesLTStd-Roman"/>
              </a:rPr>
              <a:t> at the termination of CPB</a:t>
            </a:r>
            <a:r>
              <a:rPr lang="en-US" sz="2400" b="1" i="0" u="none" strike="noStrike" baseline="0" dirty="0" smtClean="0">
                <a:latin typeface="TimesLTStd-Roman"/>
              </a:rPr>
              <a:t>. </a:t>
            </a:r>
            <a:r>
              <a:rPr lang="en-US" sz="2400" b="1" i="0" u="none" strike="noStrike" baseline="0" dirty="0" smtClean="0">
                <a:solidFill>
                  <a:srgbClr val="0070C0"/>
                </a:solidFill>
                <a:latin typeface="TimesLTStd-Roman"/>
              </a:rPr>
              <a:t>The predictors of </a:t>
            </a:r>
            <a:r>
              <a:rPr lang="en-US" sz="2400" b="1" i="0" u="none" strike="noStrike" baseline="0" dirty="0" err="1" smtClean="0">
                <a:solidFill>
                  <a:srgbClr val="0070C0"/>
                </a:solidFill>
                <a:latin typeface="TimesLTStd-Roman"/>
              </a:rPr>
              <a:t>hypofibrinogenemia</a:t>
            </a:r>
            <a:r>
              <a:rPr lang="en-US" sz="2400" b="1" i="0" u="none" strike="noStrike" baseline="0" dirty="0" smtClean="0">
                <a:solidFill>
                  <a:srgbClr val="0070C0"/>
                </a:solidFill>
                <a:latin typeface="TimesLTStd-Roman"/>
              </a:rPr>
              <a:t> were preoperative SFL &lt; 250 mg/dl, emergency surgery and </a:t>
            </a:r>
            <a:r>
              <a:rPr lang="en-US" sz="2400" b="1" i="0" u="none" strike="noStrike" baseline="0" dirty="0" err="1" smtClean="0">
                <a:solidFill>
                  <a:srgbClr val="0070C0"/>
                </a:solidFill>
                <a:latin typeface="TimesLTStd-Roman"/>
              </a:rPr>
              <a:t>thracoabdominal</a:t>
            </a:r>
            <a:r>
              <a:rPr lang="en-US" sz="2400" b="1" i="0" u="none" strike="noStrike" baseline="0" dirty="0" smtClean="0">
                <a:solidFill>
                  <a:srgbClr val="0070C0"/>
                </a:solidFill>
                <a:latin typeface="TimesLTStd-Roman"/>
              </a:rPr>
              <a:t> aortic surgery. </a:t>
            </a:r>
          </a:p>
          <a:p>
            <a:pPr marL="0" indent="0">
              <a:buNone/>
            </a:pPr>
            <a:r>
              <a:rPr lang="en-US" sz="2400" b="1" i="0" u="none" strike="noStrike" baseline="0" dirty="0" err="1" smtClean="0">
                <a:latin typeface="TimesLTStd-Roman"/>
              </a:rPr>
              <a:t>Hypofibrinogenemia</a:t>
            </a:r>
            <a:r>
              <a:rPr lang="en-US" sz="2400" b="1" i="0" u="none" strike="noStrike" baseline="0" dirty="0" smtClean="0">
                <a:latin typeface="TimesLTStd-Roman"/>
              </a:rPr>
              <a:t> </a:t>
            </a:r>
            <a:r>
              <a:rPr lang="en-US" sz="2400" b="1" i="0" u="sng" strike="noStrike" baseline="0" dirty="0" smtClean="0">
                <a:solidFill>
                  <a:srgbClr val="0070C0"/>
                </a:solidFill>
                <a:effectLst>
                  <a:outerShdw blurRad="38100" dist="38100" dir="2700000" algn="tl">
                    <a:srgbClr val="000000">
                      <a:alpha val="43137"/>
                    </a:srgbClr>
                  </a:outerShdw>
                </a:effectLst>
                <a:latin typeface="TimesLTStd-Roman"/>
              </a:rPr>
              <a:t>frequently</a:t>
            </a:r>
            <a:r>
              <a:rPr lang="en-US" sz="2400" b="1" i="0" u="none" strike="noStrike" baseline="0" dirty="0" smtClean="0">
                <a:latin typeface="TimesLTStd-Roman"/>
              </a:rPr>
              <a:t> was observed at the termination of CPB during thoracic aortic surgery. Administering intraoperative fibrinogen concentrate appears to be a useful option to treat coagulopathy.</a:t>
            </a:r>
            <a:endParaRPr lang="en-US" sz="2400" b="1" dirty="0"/>
          </a:p>
        </p:txBody>
      </p:sp>
      <p:pic>
        <p:nvPicPr>
          <p:cNvPr id="4" name="Picture 3"/>
          <p:cNvPicPr>
            <a:picLocks noChangeAspect="1"/>
          </p:cNvPicPr>
          <p:nvPr/>
        </p:nvPicPr>
        <p:blipFill>
          <a:blip r:embed="rId2" cstate="print"/>
          <a:stretch>
            <a:fillRect/>
          </a:stretch>
        </p:blipFill>
        <p:spPr>
          <a:xfrm>
            <a:off x="-351820" y="0"/>
            <a:ext cx="12444760" cy="2403566"/>
          </a:xfrm>
          <a:prstGeom prst="rect">
            <a:avLst/>
          </a:prstGeom>
        </p:spPr>
      </p:pic>
    </p:spTree>
    <p:extLst>
      <p:ext uri="{BB962C8B-B14F-4D97-AF65-F5344CB8AC3E}">
        <p14:creationId xmlns:p14="http://schemas.microsoft.com/office/powerpoint/2010/main" xmlns="" val="273376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 y="77743"/>
            <a:ext cx="11782697" cy="1550760"/>
          </a:xfrm>
          <a:solidFill>
            <a:srgbClr val="FFFF99"/>
          </a:solidFill>
          <a:ln>
            <a:solidFill>
              <a:srgbClr val="FFFF99"/>
            </a:solidFill>
          </a:ln>
        </p:spPr>
        <p:txBody>
          <a:bodyPr>
            <a:noAutofit/>
          </a:bodyPr>
          <a:lstStyle/>
          <a:p>
            <a:r>
              <a:rPr lang="en-US" sz="2000" b="1" dirty="0"/>
              <a:t/>
            </a:r>
            <a:br>
              <a:rPr lang="en-US" sz="2000" b="1" dirty="0"/>
            </a:br>
            <a:r>
              <a:rPr lang="en-US" sz="3200" b="1" dirty="0" smtClean="0"/>
              <a:t>Plasma </a:t>
            </a:r>
            <a:r>
              <a:rPr lang="en-US" sz="3200" b="1" dirty="0"/>
              <a:t>fibrinogen concentration is correlated with postoperative blood loss in children undergoing cardiac surgery: A retrospective review</a:t>
            </a:r>
            <a:r>
              <a:rPr lang="en-US" sz="2000" b="1" dirty="0"/>
              <a:t/>
            </a:r>
            <a:br>
              <a:rPr lang="en-US" sz="2000" b="1" dirty="0"/>
            </a:br>
            <a:r>
              <a:rPr lang="en-US" sz="1400" b="1" dirty="0" err="1"/>
              <a:t>Faraoni</a:t>
            </a:r>
            <a:r>
              <a:rPr lang="en-US" sz="1400" b="1" dirty="0"/>
              <a:t>, David; Willems, </a:t>
            </a:r>
            <a:r>
              <a:rPr lang="en-US" sz="1400" b="1" dirty="0" err="1"/>
              <a:t>Ariane</a:t>
            </a:r>
            <a:r>
              <a:rPr lang="en-US" sz="1400" b="1" dirty="0"/>
              <a:t>; </a:t>
            </a:r>
            <a:r>
              <a:rPr lang="en-US" sz="1400" b="1" dirty="0" err="1"/>
              <a:t>Savan</a:t>
            </a:r>
            <a:r>
              <a:rPr lang="en-US" sz="1400" b="1" dirty="0"/>
              <a:t>, </a:t>
            </a:r>
            <a:r>
              <a:rPr lang="en-US" sz="1400" b="1" dirty="0" err="1"/>
              <a:t>Veaceslav</a:t>
            </a:r>
            <a:r>
              <a:rPr lang="en-US" sz="1400" b="1" dirty="0"/>
              <a:t>; </a:t>
            </a:r>
            <a:r>
              <a:rPr lang="en-US" sz="1400" b="1" dirty="0" err="1"/>
              <a:t>Demanet</a:t>
            </a:r>
            <a:r>
              <a:rPr lang="en-US" sz="1400" b="1" dirty="0"/>
              <a:t>, Helene; De Ville, Andree; Van der Linden, </a:t>
            </a:r>
            <a:r>
              <a:rPr lang="en-US" sz="1400" b="1" dirty="0" smtClean="0"/>
              <a:t>Philippe</a:t>
            </a:r>
            <a:br>
              <a:rPr lang="en-US" sz="1400" b="1" dirty="0" smtClean="0"/>
            </a:br>
            <a:r>
              <a:rPr lang="en-US" sz="2000" b="1" dirty="0" smtClean="0"/>
              <a:t>European Journal of </a:t>
            </a:r>
            <a:r>
              <a:rPr lang="en-US" sz="2000" b="1" dirty="0" err="1" smtClean="0"/>
              <a:t>Anaesthesiology</a:t>
            </a:r>
            <a:r>
              <a:rPr lang="en-US" sz="2000" b="1" dirty="0" smtClean="0"/>
              <a:t>: </a:t>
            </a:r>
            <a:r>
              <a:rPr lang="en-US" sz="2000" b="1" dirty="0" smtClean="0">
                <a:hlinkClick r:id="rId2"/>
              </a:rPr>
              <a:t>June 2014 - Volume 31 - Issue 6 - p 317–326</a:t>
            </a:r>
            <a:endParaRPr lang="en-US" sz="1400" b="1" dirty="0"/>
          </a:p>
        </p:txBody>
      </p:sp>
      <p:sp>
        <p:nvSpPr>
          <p:cNvPr id="3" name="Content Placeholder 2"/>
          <p:cNvSpPr>
            <a:spLocks noGrp="1"/>
          </p:cNvSpPr>
          <p:nvPr>
            <p:ph idx="1"/>
          </p:nvPr>
        </p:nvSpPr>
        <p:spPr>
          <a:xfrm>
            <a:off x="278674" y="1996440"/>
            <a:ext cx="11582400" cy="4861560"/>
          </a:xfrm>
          <a:solidFill>
            <a:srgbClr val="CCECFF"/>
          </a:solidFill>
          <a:ln>
            <a:solidFill>
              <a:srgbClr val="FF0000"/>
            </a:solidFill>
          </a:ln>
        </p:spPr>
        <p:txBody>
          <a:bodyPr>
            <a:noAutofit/>
          </a:bodyPr>
          <a:lstStyle/>
          <a:p>
            <a:pPr marL="0" indent="0" algn="just">
              <a:buNone/>
            </a:pPr>
            <a:r>
              <a:rPr lang="en-US" sz="2400" b="1" dirty="0" smtClean="0"/>
              <a:t>RESULTS</a:t>
            </a:r>
            <a:r>
              <a:rPr lang="en-US" sz="2400" b="1" dirty="0"/>
              <a:t>: Thirty-six children were considered as ‘bleeders’ and 120 as ‘</a:t>
            </a:r>
            <a:r>
              <a:rPr lang="en-US" sz="2400" b="1" dirty="0" err="1"/>
              <a:t>nonbleeders</a:t>
            </a:r>
            <a:r>
              <a:rPr lang="en-US" sz="2400" b="1" dirty="0"/>
              <a:t>’. </a:t>
            </a:r>
            <a:r>
              <a:rPr lang="en-US" sz="2400" b="1" dirty="0" err="1"/>
              <a:t>Univariate</a:t>
            </a:r>
            <a:r>
              <a:rPr lang="en-US" sz="2400" b="1" dirty="0"/>
              <a:t> and multivariate logistic regression analysis revealed time for wound closure, clot formation time, maximal clot firmness (MCF) and plasma fibrinogen concentration as variables independently associated with postoperative bleeding. </a:t>
            </a:r>
            <a:r>
              <a:rPr lang="en-US" sz="2400" b="1" dirty="0">
                <a:solidFill>
                  <a:srgbClr val="FF0000"/>
                </a:solidFill>
              </a:rPr>
              <a:t>MCF was best correlated with plasma fibrinogen concentration. ROC curves for blood loss versus fibrinogen concentration and MCF showed that a plasma fibrinogen concentration of 1.5 g l</a:t>
            </a:r>
            <a:r>
              <a:rPr lang="en-US" sz="2400" b="1" baseline="30000" dirty="0">
                <a:solidFill>
                  <a:srgbClr val="FF0000"/>
                </a:solidFill>
              </a:rPr>
              <a:t>−1</a:t>
            </a:r>
            <a:r>
              <a:rPr lang="en-US" sz="2400" b="1" dirty="0">
                <a:solidFill>
                  <a:srgbClr val="FF0000"/>
                </a:solidFill>
              </a:rPr>
              <a:t> and a MCF value 3 mm or less could be used to predict blood loss.</a:t>
            </a:r>
          </a:p>
          <a:p>
            <a:pPr marL="0" indent="0" algn="just">
              <a:buNone/>
            </a:pPr>
            <a:r>
              <a:rPr lang="en-US" sz="2400" b="1" dirty="0"/>
              <a:t>CONCLUSION: </a:t>
            </a:r>
            <a:r>
              <a:rPr lang="en-US" sz="2400" b="1" dirty="0">
                <a:solidFill>
                  <a:srgbClr val="FF0000"/>
                </a:solidFill>
              </a:rPr>
              <a:t>Post-CPB plasma fibrinogen concentration significantly influences blood loss in children undergoing cardiac surgery. A fibrinogen concentration of at least 1.5 g l</a:t>
            </a:r>
            <a:r>
              <a:rPr lang="en-US" sz="2400" b="1" baseline="30000" dirty="0">
                <a:solidFill>
                  <a:srgbClr val="FF0000"/>
                </a:solidFill>
              </a:rPr>
              <a:t>−1</a:t>
            </a:r>
            <a:r>
              <a:rPr lang="en-US" sz="2400" b="1" dirty="0">
                <a:solidFill>
                  <a:srgbClr val="FF0000"/>
                </a:solidFill>
              </a:rPr>
              <a:t> or a MCF of at least 3 mm should accurately predict excessive blood loss in cardiac surgery children</a:t>
            </a:r>
            <a:r>
              <a:rPr lang="en-US" sz="2400" b="1" dirty="0"/>
              <a:t>. Further prospective trials are needed to assess the effect of fibrinogen supplementation on postoperative blood loss in this population.</a:t>
            </a:r>
          </a:p>
          <a:p>
            <a:pPr marL="0" indent="0">
              <a:buNone/>
            </a:pPr>
            <a:endParaRPr lang="en-US" sz="1600" b="1" dirty="0"/>
          </a:p>
        </p:txBody>
      </p:sp>
    </p:spTree>
    <p:extLst>
      <p:ext uri="{BB962C8B-B14F-4D97-AF65-F5344CB8AC3E}">
        <p14:creationId xmlns:p14="http://schemas.microsoft.com/office/powerpoint/2010/main" xmlns="" val="3389538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1" y="939891"/>
            <a:ext cx="11826240" cy="1325563"/>
          </a:xfrm>
        </p:spPr>
        <p:txBody>
          <a:bodyPr>
            <a:noAutofit/>
          </a:bodyPr>
          <a:lstStyle/>
          <a:p>
            <a:pPr lvl="0" eaLnBrk="0" fontAlgn="base" hangingPunct="0">
              <a:lnSpc>
                <a:spcPct val="100000"/>
              </a:lnSpc>
              <a:spcAft>
                <a:spcPct val="0"/>
              </a:spcAft>
            </a:pPr>
            <a:r>
              <a:rPr lang="en-US" altLang="en-US" sz="2800" dirty="0">
                <a:solidFill>
                  <a:srgbClr val="333333"/>
                </a:solidFill>
                <a:latin typeface="Georgia" panose="02040502050405020303" pitchFamily="18" charset="0"/>
              </a:rPr>
              <a:t>Hemostatic effects of fibrinogen concentrate compared with cryoprecipitate in children after cardiac surgery: A randomized pilot trial</a:t>
            </a:r>
            <a:r>
              <a:rPr lang="en-US" altLang="en-US" sz="3200" dirty="0">
                <a:solidFill>
                  <a:srgbClr val="333333"/>
                </a:solidFill>
                <a:latin typeface="Georgia" panose="02040502050405020303" pitchFamily="18" charset="0"/>
              </a:rPr>
              <a:t/>
            </a:r>
            <a:br>
              <a:rPr lang="en-US" altLang="en-US" sz="3200" dirty="0">
                <a:solidFill>
                  <a:srgbClr val="333333"/>
                </a:solidFill>
                <a:latin typeface="Georgia" panose="02040502050405020303" pitchFamily="18" charset="0"/>
              </a:rPr>
            </a:br>
            <a:r>
              <a:rPr lang="en-US" altLang="en-US" sz="1200" dirty="0" err="1">
                <a:solidFill>
                  <a:srgbClr val="336699"/>
                </a:solidFill>
                <a:latin typeface="Helvetica Neue"/>
              </a:rPr>
              <a:t>Filomena</a:t>
            </a:r>
            <a:r>
              <a:rPr lang="en-US" altLang="en-US" sz="1200" dirty="0">
                <a:solidFill>
                  <a:srgbClr val="336699"/>
                </a:solidFill>
                <a:latin typeface="Helvetica Neue"/>
              </a:rPr>
              <a:t> R.B.G. Galas</a:t>
            </a:r>
            <a:r>
              <a:rPr lang="en-US" altLang="en-US" sz="1200" dirty="0">
                <a:solidFill>
                  <a:srgbClr val="333333"/>
                </a:solidFill>
                <a:latin typeface="Helvetica Neue"/>
              </a:rPr>
              <a:t>, MD, PhD,  </a:t>
            </a:r>
            <a:r>
              <a:rPr lang="en-US" altLang="en-US" sz="1200" dirty="0" err="1">
                <a:solidFill>
                  <a:srgbClr val="336699"/>
                </a:solidFill>
                <a:latin typeface="Helvetica Neue"/>
              </a:rPr>
              <a:t>Juliano</a:t>
            </a:r>
            <a:r>
              <a:rPr lang="en-US" altLang="en-US" sz="1200" dirty="0">
                <a:solidFill>
                  <a:srgbClr val="336699"/>
                </a:solidFill>
                <a:latin typeface="Helvetica Neue"/>
              </a:rPr>
              <a:t> P. de Almeida</a:t>
            </a:r>
            <a:r>
              <a:rPr lang="en-US" altLang="en-US" sz="1200" dirty="0">
                <a:solidFill>
                  <a:srgbClr val="333333"/>
                </a:solidFill>
                <a:latin typeface="Helvetica Neue"/>
              </a:rPr>
              <a:t>, MD, PhD, </a:t>
            </a:r>
            <a:r>
              <a:rPr lang="en-US" altLang="en-US" sz="1200" dirty="0" err="1">
                <a:solidFill>
                  <a:srgbClr val="336699"/>
                </a:solidFill>
                <a:latin typeface="Helvetica Neue"/>
              </a:rPr>
              <a:t>Júlia</a:t>
            </a:r>
            <a:r>
              <a:rPr lang="en-US" altLang="en-US" sz="1200" dirty="0">
                <a:solidFill>
                  <a:srgbClr val="336699"/>
                </a:solidFill>
                <a:latin typeface="Helvetica Neue"/>
              </a:rPr>
              <a:t> T. Fukushima</a:t>
            </a:r>
            <a:r>
              <a:rPr lang="en-US" altLang="en-US" sz="1200" dirty="0">
                <a:solidFill>
                  <a:srgbClr val="333333"/>
                </a:solidFill>
                <a:latin typeface="Helvetica Neue"/>
              </a:rPr>
              <a:t>, MSc , </a:t>
            </a:r>
            <a:r>
              <a:rPr lang="en-US" altLang="en-US" sz="1200" dirty="0">
                <a:solidFill>
                  <a:srgbClr val="336699"/>
                </a:solidFill>
                <a:latin typeface="Helvetica Neue"/>
              </a:rPr>
              <a:t>Jean Louis Vincent</a:t>
            </a:r>
            <a:r>
              <a:rPr lang="en-US" altLang="en-US" sz="1200" dirty="0">
                <a:solidFill>
                  <a:srgbClr val="333333"/>
                </a:solidFill>
                <a:latin typeface="Helvetica Neue"/>
              </a:rPr>
              <a:t>, MD, PhD , </a:t>
            </a:r>
            <a:r>
              <a:rPr lang="en-US" altLang="en-US" sz="1200" dirty="0">
                <a:solidFill>
                  <a:srgbClr val="336699"/>
                </a:solidFill>
                <a:latin typeface="Helvetica Neue"/>
              </a:rPr>
              <a:t>Eduardo A. </a:t>
            </a:r>
            <a:r>
              <a:rPr lang="en-US" altLang="en-US" sz="1200" dirty="0" err="1">
                <a:solidFill>
                  <a:srgbClr val="336699"/>
                </a:solidFill>
                <a:latin typeface="Helvetica Neue"/>
              </a:rPr>
              <a:t>Osawa</a:t>
            </a:r>
            <a:r>
              <a:rPr lang="en-US" altLang="en-US" sz="1200" dirty="0">
                <a:solidFill>
                  <a:srgbClr val="333333"/>
                </a:solidFill>
                <a:latin typeface="Helvetica Neue"/>
              </a:rPr>
              <a:t>, MD, PhD, </a:t>
            </a:r>
            <a:r>
              <a:rPr lang="en-US" altLang="en-US" sz="1200" dirty="0" err="1">
                <a:solidFill>
                  <a:srgbClr val="336699"/>
                </a:solidFill>
                <a:latin typeface="Helvetica Neue"/>
              </a:rPr>
              <a:t>Suely</a:t>
            </a:r>
            <a:r>
              <a:rPr lang="en-US" altLang="en-US" sz="1200" dirty="0">
                <a:solidFill>
                  <a:srgbClr val="336699"/>
                </a:solidFill>
                <a:latin typeface="Helvetica Neue"/>
              </a:rPr>
              <a:t> </a:t>
            </a:r>
            <a:r>
              <a:rPr lang="en-US" altLang="en-US" sz="1200" dirty="0" err="1" smtClean="0">
                <a:solidFill>
                  <a:srgbClr val="336699"/>
                </a:solidFill>
                <a:latin typeface="Helvetica Neue"/>
              </a:rPr>
              <a:t>Zeferino</a:t>
            </a:r>
            <a:r>
              <a:rPr lang="en-US" altLang="en-US" sz="1200" dirty="0" smtClean="0">
                <a:solidFill>
                  <a:srgbClr val="336699"/>
                </a:solidFill>
                <a:latin typeface="Helvetica Neue"/>
              </a:rPr>
              <a:t/>
            </a:r>
            <a:br>
              <a:rPr lang="en-US" altLang="en-US" sz="1200" dirty="0" smtClean="0">
                <a:solidFill>
                  <a:srgbClr val="336699"/>
                </a:solidFill>
                <a:latin typeface="Helvetica Neue"/>
              </a:rPr>
            </a:br>
            <a:r>
              <a:rPr lang="en-US" altLang="en-US" sz="2000" dirty="0" smtClean="0">
                <a:solidFill>
                  <a:srgbClr val="336699"/>
                </a:solidFill>
                <a:latin typeface="Helvetica Neue"/>
              </a:rPr>
              <a:t>Oct 2014</a:t>
            </a:r>
            <a:r>
              <a:rPr lang="en-US" altLang="en-US" sz="2000" dirty="0" smtClean="0">
                <a:solidFill>
                  <a:srgbClr val="333333"/>
                </a:solidFill>
                <a:latin typeface="Helvetica Neue"/>
              </a:rPr>
              <a:t>,</a:t>
            </a:r>
            <a:endParaRPr lang="en-US" sz="1200" dirty="0"/>
          </a:p>
        </p:txBody>
      </p:sp>
      <p:sp>
        <p:nvSpPr>
          <p:cNvPr id="3" name="Content Placeholder 2"/>
          <p:cNvSpPr>
            <a:spLocks noGrp="1"/>
          </p:cNvSpPr>
          <p:nvPr>
            <p:ph idx="1"/>
          </p:nvPr>
        </p:nvSpPr>
        <p:spPr>
          <a:xfrm>
            <a:off x="335280" y="2435225"/>
            <a:ext cx="10931435" cy="4351338"/>
          </a:xfrm>
          <a:solidFill>
            <a:srgbClr val="CCECFF"/>
          </a:solidFill>
          <a:ln>
            <a:solidFill>
              <a:srgbClr val="FF0000"/>
            </a:solidFill>
          </a:ln>
        </p:spPr>
        <p:txBody>
          <a:bodyPr>
            <a:normAutofit/>
          </a:bodyPr>
          <a:lstStyle/>
          <a:p>
            <a:pPr marL="0" lvl="0" indent="0" algn="just" eaLnBrk="0" fontAlgn="base" hangingPunct="0">
              <a:lnSpc>
                <a:spcPct val="100000"/>
              </a:lnSpc>
              <a:spcBef>
                <a:spcPct val="0"/>
              </a:spcBef>
              <a:spcAft>
                <a:spcPct val="0"/>
              </a:spcAft>
              <a:buNone/>
            </a:pPr>
            <a:r>
              <a:rPr lang="en-US" altLang="en-US" sz="4800" dirty="0" smtClean="0">
                <a:solidFill>
                  <a:srgbClr val="333333"/>
                </a:solidFill>
                <a:latin typeface="Georgia" panose="02040502050405020303" pitchFamily="18" charset="0"/>
              </a:rPr>
              <a:t>Conclusions</a:t>
            </a:r>
            <a:endParaRPr lang="en-US" altLang="en-US" sz="4800" dirty="0">
              <a:solidFill>
                <a:srgbClr val="333333"/>
              </a:solidFill>
              <a:latin typeface="Georgia" panose="02040502050405020303" pitchFamily="18" charset="0"/>
            </a:endParaRPr>
          </a:p>
          <a:p>
            <a:pPr marL="0" lvl="0" indent="0" algn="just" eaLnBrk="0" fontAlgn="base" hangingPunct="0">
              <a:lnSpc>
                <a:spcPct val="100000"/>
              </a:lnSpc>
              <a:spcBef>
                <a:spcPct val="0"/>
              </a:spcBef>
              <a:spcAft>
                <a:spcPct val="0"/>
              </a:spcAft>
              <a:buNone/>
            </a:pPr>
            <a:r>
              <a:rPr lang="en-US" altLang="en-US" sz="2900" dirty="0">
                <a:solidFill>
                  <a:srgbClr val="FF0000"/>
                </a:solidFill>
                <a:latin typeface="Helvetica Neue"/>
              </a:rPr>
              <a:t>A large trial comparing fibrinogen concentrate and cryoprecipitate in the management of children with acute acquired </a:t>
            </a:r>
            <a:r>
              <a:rPr lang="en-US" altLang="en-US" sz="2900" dirty="0" err="1">
                <a:solidFill>
                  <a:srgbClr val="FF0000"/>
                </a:solidFill>
                <a:latin typeface="Helvetica Neue"/>
              </a:rPr>
              <a:t>hypofibrinogenemia</a:t>
            </a:r>
            <a:r>
              <a:rPr lang="en-US" altLang="en-US" sz="2900" dirty="0">
                <a:solidFill>
                  <a:srgbClr val="FF0000"/>
                </a:solidFill>
                <a:latin typeface="Helvetica Neue"/>
              </a:rPr>
              <a:t> during heart surgery is feasible. The preliminary results of our study showed that the use of fibrinogen concentrate was as efficient and safe as cryoprecipitate in the management of bleeding children undergoing cardiac surgery.</a:t>
            </a:r>
            <a:endParaRPr lang="en-US" altLang="en-US" sz="2900" dirty="0">
              <a:solidFill>
                <a:srgbClr val="FF0000"/>
              </a:solidFill>
              <a:latin typeface="inherit"/>
            </a:endParaRPr>
          </a:p>
          <a:p>
            <a:pPr algn="just"/>
            <a:endParaRPr lang="en-US" dirty="0"/>
          </a:p>
        </p:txBody>
      </p:sp>
      <p:pic>
        <p:nvPicPr>
          <p:cNvPr id="1031" name="Picture 7" descr="correspondenc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1613" y="-153988"/>
            <a:ext cx="142875" cy="133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email">
            <a:hlinkClick r:id="rId3" tooltip="Email the author"/>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7825" y="-153988"/>
            <a:ext cx="152400"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show">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225" y="392113"/>
            <a:ext cx="85725" cy="857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The Journal of Thoracic and Cardiovascular Surgery Hom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3841" y="74023"/>
            <a:ext cx="3619500" cy="952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9694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0006" y="152789"/>
            <a:ext cx="8363608" cy="611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2724972535"/>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534400" cy="1143000"/>
          </a:xfrm>
        </p:spPr>
        <p:txBody>
          <a:bodyPr>
            <a:normAutofit fontScale="90000"/>
          </a:bodyPr>
          <a:lstStyle/>
          <a:p>
            <a:r>
              <a:rPr lang="en-US" b="1" dirty="0" smtClean="0">
                <a:solidFill>
                  <a:srgbClr val="FF0000"/>
                </a:solidFill>
              </a:rPr>
              <a:t>Number of ROTEM tests in 2014 (1393)</a:t>
            </a:r>
            <a:br>
              <a:rPr lang="en-US" b="1" dirty="0" smtClean="0">
                <a:solidFill>
                  <a:srgbClr val="FF0000"/>
                </a:solidFill>
              </a:rPr>
            </a:br>
            <a:r>
              <a:rPr lang="en-US" b="1" dirty="0" smtClean="0">
                <a:solidFill>
                  <a:srgbClr val="FF0000"/>
                </a:solidFill>
              </a:rPr>
              <a:t>[9 months] in Rajaie hospital</a:t>
            </a:r>
            <a:endParaRPr lang="en-US" b="1" dirty="0">
              <a:solidFill>
                <a:srgbClr val="FF0000"/>
              </a:solidFill>
            </a:endParaRPr>
          </a:p>
        </p:txBody>
      </p:sp>
      <p:graphicFrame>
        <p:nvGraphicFramePr>
          <p:cNvPr id="4" name="Content Placeholder 3"/>
          <p:cNvGraphicFramePr>
            <a:graphicFrameLocks noGrp="1"/>
          </p:cNvGraphicFramePr>
          <p:nvPr>
            <p:ph idx="1"/>
            <p:extLst/>
          </p:nvPr>
        </p:nvGraphicFramePr>
        <p:xfrm>
          <a:off x="1981200" y="1600200"/>
          <a:ext cx="7924800" cy="502920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US" sz="2400" b="1" dirty="0" smtClean="0"/>
                        <a:t>Months (2014)</a:t>
                      </a:r>
                      <a:endParaRPr lang="en-US" sz="2400" b="1" dirty="0"/>
                    </a:p>
                  </a:txBody>
                  <a:tcPr/>
                </a:tc>
                <a:tc>
                  <a:txBody>
                    <a:bodyPr/>
                    <a:lstStyle/>
                    <a:p>
                      <a:r>
                        <a:rPr lang="en-US" sz="2400" b="1" dirty="0" smtClean="0"/>
                        <a:t>No. of</a:t>
                      </a:r>
                      <a:r>
                        <a:rPr lang="en-US" sz="2400" b="1" baseline="0" dirty="0" smtClean="0"/>
                        <a:t> </a:t>
                      </a:r>
                      <a:r>
                        <a:rPr lang="en-US" sz="2400" b="1" dirty="0" smtClean="0"/>
                        <a:t>ROTEM</a:t>
                      </a:r>
                    </a:p>
                  </a:txBody>
                  <a:tcPr/>
                </a:tc>
                <a:tc>
                  <a:txBody>
                    <a:bodyPr/>
                    <a:lstStyle/>
                    <a:p>
                      <a:r>
                        <a:rPr lang="en-US" sz="2400" b="1" dirty="0" smtClean="0"/>
                        <a:t>No. of Operations</a:t>
                      </a:r>
                      <a:endParaRPr lang="en-US" sz="2400" b="1" dirty="0"/>
                    </a:p>
                  </a:txBody>
                  <a:tcPr/>
                </a:tc>
              </a:tr>
              <a:tr h="370840">
                <a:tc>
                  <a:txBody>
                    <a:bodyPr/>
                    <a:lstStyle/>
                    <a:p>
                      <a:r>
                        <a:rPr lang="en-US" sz="2400" b="1" dirty="0" smtClean="0"/>
                        <a:t>April</a:t>
                      </a:r>
                      <a:endParaRPr lang="en-US" sz="2400" b="1" dirty="0"/>
                    </a:p>
                  </a:txBody>
                  <a:tcPr/>
                </a:tc>
                <a:tc>
                  <a:txBody>
                    <a:bodyPr/>
                    <a:lstStyle/>
                    <a:p>
                      <a:pPr algn="ctr"/>
                      <a:r>
                        <a:rPr lang="en-US" sz="2400" b="1" dirty="0" smtClean="0"/>
                        <a:t>15</a:t>
                      </a:r>
                      <a:endParaRPr lang="en-US" sz="2400" b="1" dirty="0"/>
                    </a:p>
                  </a:txBody>
                  <a:tcPr/>
                </a:tc>
                <a:tc>
                  <a:txBody>
                    <a:bodyPr/>
                    <a:lstStyle/>
                    <a:p>
                      <a:pPr algn="ctr"/>
                      <a:r>
                        <a:rPr lang="en-US" sz="2400" b="1" dirty="0" smtClean="0"/>
                        <a:t>251</a:t>
                      </a:r>
                      <a:endParaRPr lang="en-US" sz="2400" b="1" dirty="0"/>
                    </a:p>
                  </a:txBody>
                  <a:tcPr/>
                </a:tc>
              </a:tr>
              <a:tr h="370840">
                <a:tc>
                  <a:txBody>
                    <a:bodyPr/>
                    <a:lstStyle/>
                    <a:p>
                      <a:r>
                        <a:rPr lang="en-US" sz="2400" b="1" dirty="0" smtClean="0"/>
                        <a:t>May</a:t>
                      </a:r>
                      <a:endParaRPr lang="en-US" sz="2400" b="1" dirty="0"/>
                    </a:p>
                  </a:txBody>
                  <a:tcPr/>
                </a:tc>
                <a:tc>
                  <a:txBody>
                    <a:bodyPr/>
                    <a:lstStyle/>
                    <a:p>
                      <a:pPr algn="ctr"/>
                      <a:r>
                        <a:rPr lang="en-US" sz="2400" b="1" dirty="0" smtClean="0"/>
                        <a:t>15</a:t>
                      </a:r>
                      <a:endParaRPr lang="en-US" sz="2400" b="1" dirty="0"/>
                    </a:p>
                  </a:txBody>
                  <a:tcPr/>
                </a:tc>
                <a:tc>
                  <a:txBody>
                    <a:bodyPr/>
                    <a:lstStyle/>
                    <a:p>
                      <a:pPr algn="ctr"/>
                      <a:r>
                        <a:rPr lang="en-US" sz="2400" b="1" dirty="0" smtClean="0"/>
                        <a:t>441</a:t>
                      </a:r>
                      <a:endParaRPr lang="en-US" sz="2400" b="1" dirty="0"/>
                    </a:p>
                  </a:txBody>
                  <a:tcPr/>
                </a:tc>
              </a:tr>
              <a:tr h="370840">
                <a:tc>
                  <a:txBody>
                    <a:bodyPr/>
                    <a:lstStyle/>
                    <a:p>
                      <a:r>
                        <a:rPr lang="en-US" sz="2400" b="1" dirty="0" smtClean="0"/>
                        <a:t>June</a:t>
                      </a:r>
                      <a:endParaRPr lang="en-US" sz="2400" b="1" dirty="0"/>
                    </a:p>
                  </a:txBody>
                  <a:tcPr/>
                </a:tc>
                <a:tc>
                  <a:txBody>
                    <a:bodyPr/>
                    <a:lstStyle/>
                    <a:p>
                      <a:pPr algn="ctr"/>
                      <a:r>
                        <a:rPr lang="en-US" sz="2400" b="1" dirty="0" smtClean="0"/>
                        <a:t>55</a:t>
                      </a:r>
                      <a:endParaRPr lang="en-US" sz="2400" b="1" dirty="0"/>
                    </a:p>
                  </a:txBody>
                  <a:tcPr/>
                </a:tc>
                <a:tc>
                  <a:txBody>
                    <a:bodyPr/>
                    <a:lstStyle/>
                    <a:p>
                      <a:pPr algn="ctr"/>
                      <a:r>
                        <a:rPr lang="en-US" sz="2400" b="1" dirty="0" smtClean="0"/>
                        <a:t>376</a:t>
                      </a:r>
                      <a:endParaRPr lang="en-US" sz="2400" b="1" dirty="0"/>
                    </a:p>
                  </a:txBody>
                  <a:tcPr/>
                </a:tc>
              </a:tr>
              <a:tr h="370840">
                <a:tc>
                  <a:txBody>
                    <a:bodyPr/>
                    <a:lstStyle/>
                    <a:p>
                      <a:r>
                        <a:rPr lang="en-US" sz="2400" b="1" dirty="0" smtClean="0"/>
                        <a:t>July</a:t>
                      </a:r>
                      <a:endParaRPr lang="en-US" sz="2400" b="1" dirty="0"/>
                    </a:p>
                  </a:txBody>
                  <a:tcPr/>
                </a:tc>
                <a:tc>
                  <a:txBody>
                    <a:bodyPr/>
                    <a:lstStyle/>
                    <a:p>
                      <a:pPr algn="ctr"/>
                      <a:r>
                        <a:rPr lang="en-US" sz="2400" b="1" dirty="0" smtClean="0"/>
                        <a:t>70</a:t>
                      </a:r>
                      <a:endParaRPr lang="en-US" sz="2400" b="1" dirty="0"/>
                    </a:p>
                  </a:txBody>
                  <a:tcPr/>
                </a:tc>
                <a:tc>
                  <a:txBody>
                    <a:bodyPr/>
                    <a:lstStyle/>
                    <a:p>
                      <a:pPr algn="ctr"/>
                      <a:r>
                        <a:rPr lang="en-US" sz="2400" b="1" dirty="0" smtClean="0"/>
                        <a:t>426</a:t>
                      </a:r>
                      <a:endParaRPr lang="en-US" sz="2400" b="1" dirty="0"/>
                    </a:p>
                  </a:txBody>
                  <a:tcPr/>
                </a:tc>
              </a:tr>
              <a:tr h="370840">
                <a:tc>
                  <a:txBody>
                    <a:bodyPr/>
                    <a:lstStyle/>
                    <a:p>
                      <a:r>
                        <a:rPr lang="en-US" sz="2400" b="1" dirty="0" smtClean="0"/>
                        <a:t>August</a:t>
                      </a:r>
                      <a:endParaRPr lang="en-US" sz="2400" b="1" dirty="0"/>
                    </a:p>
                  </a:txBody>
                  <a:tcPr/>
                </a:tc>
                <a:tc>
                  <a:txBody>
                    <a:bodyPr/>
                    <a:lstStyle/>
                    <a:p>
                      <a:pPr algn="ctr"/>
                      <a:r>
                        <a:rPr lang="en-US" sz="2400" b="1" dirty="0" smtClean="0"/>
                        <a:t>80</a:t>
                      </a:r>
                      <a:endParaRPr lang="en-US" sz="2400" b="1" dirty="0"/>
                    </a:p>
                  </a:txBody>
                  <a:tcPr/>
                </a:tc>
                <a:tc>
                  <a:txBody>
                    <a:bodyPr/>
                    <a:lstStyle/>
                    <a:p>
                      <a:pPr algn="ctr"/>
                      <a:r>
                        <a:rPr lang="en-US" sz="2400" b="1" dirty="0" smtClean="0"/>
                        <a:t>402</a:t>
                      </a:r>
                      <a:endParaRPr lang="en-US" sz="2400" b="1" dirty="0"/>
                    </a:p>
                  </a:txBody>
                  <a:tcPr/>
                </a:tc>
              </a:tr>
              <a:tr h="370840">
                <a:tc>
                  <a:txBody>
                    <a:bodyPr/>
                    <a:lstStyle/>
                    <a:p>
                      <a:r>
                        <a:rPr lang="en-US" sz="2400" b="1" dirty="0" smtClean="0"/>
                        <a:t>September</a:t>
                      </a:r>
                      <a:endParaRPr lang="en-US" sz="2400" b="1" dirty="0"/>
                    </a:p>
                  </a:txBody>
                  <a:tcPr/>
                </a:tc>
                <a:tc>
                  <a:txBody>
                    <a:bodyPr/>
                    <a:lstStyle/>
                    <a:p>
                      <a:pPr algn="ctr"/>
                      <a:r>
                        <a:rPr lang="en-US" sz="2400" b="1" dirty="0" smtClean="0"/>
                        <a:t>95</a:t>
                      </a:r>
                      <a:endParaRPr lang="en-US" sz="2400" b="1" dirty="0"/>
                    </a:p>
                  </a:txBody>
                  <a:tcPr/>
                </a:tc>
                <a:tc>
                  <a:txBody>
                    <a:bodyPr/>
                    <a:lstStyle/>
                    <a:p>
                      <a:pPr algn="ctr"/>
                      <a:r>
                        <a:rPr lang="en-US" sz="2400" b="1" dirty="0" smtClean="0"/>
                        <a:t>467</a:t>
                      </a:r>
                      <a:endParaRPr lang="en-US" sz="2400" b="1" dirty="0"/>
                    </a:p>
                  </a:txBody>
                  <a:tcPr/>
                </a:tc>
              </a:tr>
              <a:tr h="370840">
                <a:tc>
                  <a:txBody>
                    <a:bodyPr/>
                    <a:lstStyle/>
                    <a:p>
                      <a:r>
                        <a:rPr lang="en-US" sz="2400" b="1" dirty="0" smtClean="0"/>
                        <a:t>October</a:t>
                      </a:r>
                    </a:p>
                  </a:txBody>
                  <a:tcPr/>
                </a:tc>
                <a:tc>
                  <a:txBody>
                    <a:bodyPr/>
                    <a:lstStyle/>
                    <a:p>
                      <a:pPr algn="ctr"/>
                      <a:r>
                        <a:rPr lang="en-US" sz="2400" b="1" dirty="0" smtClean="0"/>
                        <a:t>73</a:t>
                      </a:r>
                      <a:endParaRPr lang="en-US" sz="2400" b="1" dirty="0"/>
                    </a:p>
                  </a:txBody>
                  <a:tcPr/>
                </a:tc>
                <a:tc>
                  <a:txBody>
                    <a:bodyPr/>
                    <a:lstStyle/>
                    <a:p>
                      <a:pPr algn="ctr"/>
                      <a:r>
                        <a:rPr lang="en-US" sz="2400" b="1" dirty="0" smtClean="0"/>
                        <a:t>415</a:t>
                      </a:r>
                      <a:endParaRPr lang="en-US" sz="2400" b="1" dirty="0"/>
                    </a:p>
                  </a:txBody>
                  <a:tcPr/>
                </a:tc>
              </a:tr>
              <a:tr h="370840">
                <a:tc>
                  <a:txBody>
                    <a:bodyPr/>
                    <a:lstStyle/>
                    <a:p>
                      <a:r>
                        <a:rPr lang="en-US" sz="2400" b="1" dirty="0" smtClean="0"/>
                        <a:t>November</a:t>
                      </a:r>
                      <a:endParaRPr lang="en-US" sz="2400" b="1" dirty="0"/>
                    </a:p>
                  </a:txBody>
                  <a:tcPr/>
                </a:tc>
                <a:tc>
                  <a:txBody>
                    <a:bodyPr/>
                    <a:lstStyle/>
                    <a:p>
                      <a:pPr algn="ctr"/>
                      <a:r>
                        <a:rPr lang="en-US" sz="2400" b="1" dirty="0" smtClean="0"/>
                        <a:t>30</a:t>
                      </a:r>
                      <a:endParaRPr lang="en-US" sz="2400" b="1" dirty="0"/>
                    </a:p>
                  </a:txBody>
                  <a:tcPr/>
                </a:tc>
                <a:tc>
                  <a:txBody>
                    <a:bodyPr/>
                    <a:lstStyle/>
                    <a:p>
                      <a:pPr algn="ctr"/>
                      <a:r>
                        <a:rPr lang="en-US" sz="2400" b="1" dirty="0" smtClean="0"/>
                        <a:t>418</a:t>
                      </a:r>
                      <a:endParaRPr lang="en-US" sz="2400" b="1" dirty="0"/>
                    </a:p>
                  </a:txBody>
                  <a:tcPr/>
                </a:tc>
              </a:tr>
              <a:tr h="370840">
                <a:tc>
                  <a:txBody>
                    <a:bodyPr/>
                    <a:lstStyle/>
                    <a:p>
                      <a:r>
                        <a:rPr lang="en-US" sz="2400" b="1" dirty="0" smtClean="0"/>
                        <a:t>December</a:t>
                      </a:r>
                      <a:endParaRPr lang="en-US" sz="2400" b="1" dirty="0"/>
                    </a:p>
                  </a:txBody>
                  <a:tcPr/>
                </a:tc>
                <a:tc>
                  <a:txBody>
                    <a:bodyPr/>
                    <a:lstStyle/>
                    <a:p>
                      <a:pPr algn="ctr"/>
                      <a:r>
                        <a:rPr lang="en-US" sz="2400" b="1" dirty="0" smtClean="0"/>
                        <a:t>85</a:t>
                      </a:r>
                      <a:endParaRPr lang="en-US" sz="2400" b="1" dirty="0"/>
                    </a:p>
                  </a:txBody>
                  <a:tcPr/>
                </a:tc>
                <a:tc>
                  <a:txBody>
                    <a:bodyPr/>
                    <a:lstStyle/>
                    <a:p>
                      <a:pPr algn="ctr"/>
                      <a:r>
                        <a:rPr lang="en-US" sz="2400" b="1" dirty="0" smtClean="0"/>
                        <a:t>417</a:t>
                      </a:r>
                      <a:endParaRPr lang="en-US" sz="2400" b="1" dirty="0"/>
                    </a:p>
                  </a:txBody>
                  <a:tcPr/>
                </a:tc>
              </a:tr>
              <a:tr h="370840">
                <a:tc>
                  <a:txBody>
                    <a:bodyPr/>
                    <a:lstStyle/>
                    <a:p>
                      <a:endParaRPr lang="en-US" sz="2400" b="1" dirty="0"/>
                    </a:p>
                  </a:txBody>
                  <a:tcPr/>
                </a:tc>
                <a:tc>
                  <a:txBody>
                    <a:bodyPr/>
                    <a:lstStyle/>
                    <a:p>
                      <a:endParaRPr lang="en-US" sz="2400" b="1"/>
                    </a:p>
                  </a:txBody>
                  <a:tcPr/>
                </a:tc>
                <a:tc>
                  <a:txBody>
                    <a:bodyPr/>
                    <a:lstStyle/>
                    <a:p>
                      <a:endParaRPr lang="en-US" sz="2400" b="1" dirty="0"/>
                    </a:p>
                  </a:txBody>
                  <a:tcPr/>
                </a:tc>
              </a:tr>
            </a:tbl>
          </a:graphicData>
        </a:graphic>
      </p:graphicFrame>
    </p:spTree>
    <p:extLst>
      <p:ext uri="{BB962C8B-B14F-4D97-AF65-F5344CB8AC3E}">
        <p14:creationId xmlns:p14="http://schemas.microsoft.com/office/powerpoint/2010/main" xmlns="" val="1887761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143000"/>
          </a:xfrm>
        </p:spPr>
        <p:txBody>
          <a:bodyPr>
            <a:normAutofit fontScale="90000"/>
          </a:bodyPr>
          <a:lstStyle/>
          <a:p>
            <a:r>
              <a:rPr lang="en-US" b="1" dirty="0" smtClean="0">
                <a:solidFill>
                  <a:srgbClr val="FF0000"/>
                </a:solidFill>
              </a:rPr>
              <a:t>Blood products transfusion</a:t>
            </a:r>
            <a:br>
              <a:rPr lang="en-US" b="1" dirty="0" smtClean="0">
                <a:solidFill>
                  <a:srgbClr val="FF0000"/>
                </a:solidFill>
              </a:rPr>
            </a:br>
            <a:r>
              <a:rPr lang="en-US" b="1" dirty="0" smtClean="0">
                <a:solidFill>
                  <a:srgbClr val="FF0000"/>
                </a:solidFill>
              </a:rPr>
              <a:t> (No. of operations per </a:t>
            </a:r>
            <a:r>
              <a:rPr lang="en-US" b="1" dirty="0">
                <a:solidFill>
                  <a:srgbClr val="FF0000"/>
                </a:solidFill>
              </a:rPr>
              <a:t>year </a:t>
            </a:r>
            <a:r>
              <a:rPr lang="en-US" b="1" dirty="0" smtClean="0">
                <a:solidFill>
                  <a:srgbClr val="FF0000"/>
                </a:solidFill>
              </a:rPr>
              <a:t>~4800)</a:t>
            </a:r>
            <a:endParaRPr lang="en-US" b="1" dirty="0">
              <a:solidFill>
                <a:srgbClr val="FF0000"/>
              </a:solidFill>
            </a:endParaRPr>
          </a:p>
        </p:txBody>
      </p:sp>
      <p:graphicFrame>
        <p:nvGraphicFramePr>
          <p:cNvPr id="4" name="Content Placeholder 3"/>
          <p:cNvGraphicFramePr>
            <a:graphicFrameLocks noGrp="1"/>
          </p:cNvGraphicFramePr>
          <p:nvPr>
            <p:ph idx="1"/>
            <p:extLst/>
          </p:nvPr>
        </p:nvGraphicFramePr>
        <p:xfrm>
          <a:off x="1676400" y="2362200"/>
          <a:ext cx="8763000" cy="2194560"/>
        </p:xfrm>
        <a:graphic>
          <a:graphicData uri="http://schemas.openxmlformats.org/drawingml/2006/table">
            <a:tbl>
              <a:tblPr firstRow="1" bandRow="1">
                <a:tableStyleId>{5C22544A-7EE6-4342-B048-85BDC9FD1C3A}</a:tableStyleId>
              </a:tblPr>
              <a:tblGrid>
                <a:gridCol w="2438400"/>
                <a:gridCol w="1943100"/>
                <a:gridCol w="2190750"/>
                <a:gridCol w="2190750"/>
              </a:tblGrid>
              <a:tr h="370840">
                <a:tc>
                  <a:txBody>
                    <a:bodyPr/>
                    <a:lstStyle/>
                    <a:p>
                      <a:endParaRPr lang="en-US" sz="2400" b="1" dirty="0"/>
                    </a:p>
                  </a:txBody>
                  <a:tcPr/>
                </a:tc>
                <a:tc>
                  <a:txBody>
                    <a:bodyPr/>
                    <a:lstStyle/>
                    <a:p>
                      <a:r>
                        <a:rPr lang="en-US" sz="2400" b="1" dirty="0" smtClean="0"/>
                        <a:t>1391 (2012)</a:t>
                      </a:r>
                      <a:endParaRPr lang="en-US" sz="2400" b="1" dirty="0"/>
                    </a:p>
                  </a:txBody>
                  <a:tcPr/>
                </a:tc>
                <a:tc>
                  <a:txBody>
                    <a:bodyPr/>
                    <a:lstStyle/>
                    <a:p>
                      <a:r>
                        <a:rPr lang="en-US" sz="2400" b="1" dirty="0" smtClean="0"/>
                        <a:t>1392 (2013)</a:t>
                      </a:r>
                      <a:endParaRPr lang="en-US" sz="2400" b="1" dirty="0"/>
                    </a:p>
                  </a:txBody>
                  <a:tcPr/>
                </a:tc>
                <a:tc>
                  <a:txBody>
                    <a:bodyPr/>
                    <a:lstStyle/>
                    <a:p>
                      <a:r>
                        <a:rPr lang="en-US" sz="2400" b="1" dirty="0" smtClean="0"/>
                        <a:t>1393 (2014)</a:t>
                      </a:r>
                    </a:p>
                    <a:p>
                      <a:r>
                        <a:rPr lang="en-US" sz="2400" b="1" dirty="0" smtClean="0"/>
                        <a:t>Estimated</a:t>
                      </a:r>
                    </a:p>
                  </a:txBody>
                  <a:tcPr/>
                </a:tc>
              </a:tr>
              <a:tr h="370840">
                <a:tc>
                  <a:txBody>
                    <a:bodyPr/>
                    <a:lstStyle/>
                    <a:p>
                      <a:r>
                        <a:rPr lang="en-US" sz="2400" b="1" dirty="0" smtClean="0"/>
                        <a:t>RBC Cross-Match</a:t>
                      </a:r>
                      <a:endParaRPr lang="en-US" sz="2400" b="1" dirty="0"/>
                    </a:p>
                  </a:txBody>
                  <a:tcPr/>
                </a:tc>
                <a:tc>
                  <a:txBody>
                    <a:bodyPr/>
                    <a:lstStyle/>
                    <a:p>
                      <a:pPr algn="ctr"/>
                      <a:r>
                        <a:rPr lang="en-US" sz="2400" b="1" dirty="0" smtClean="0"/>
                        <a:t>9469</a:t>
                      </a:r>
                      <a:endParaRPr lang="en-US" sz="2400" b="1" dirty="0"/>
                    </a:p>
                  </a:txBody>
                  <a:tcPr/>
                </a:tc>
                <a:tc>
                  <a:txBody>
                    <a:bodyPr/>
                    <a:lstStyle/>
                    <a:p>
                      <a:pPr algn="ctr"/>
                      <a:r>
                        <a:rPr lang="en-US" sz="2400" b="1" dirty="0" smtClean="0"/>
                        <a:t>9056</a:t>
                      </a:r>
                      <a:endParaRPr lang="en-US" sz="2400" b="1" dirty="0"/>
                    </a:p>
                  </a:txBody>
                  <a:tcPr/>
                </a:tc>
                <a:tc>
                  <a:txBody>
                    <a:bodyPr/>
                    <a:lstStyle/>
                    <a:p>
                      <a:pPr algn="ctr"/>
                      <a:r>
                        <a:rPr lang="en-US" sz="2400" b="1" dirty="0" smtClean="0"/>
                        <a:t>7908</a:t>
                      </a:r>
                      <a:endParaRPr lang="en-US" sz="2400" b="1" dirty="0"/>
                    </a:p>
                  </a:txBody>
                  <a:tcPr/>
                </a:tc>
              </a:tr>
              <a:tr h="370840">
                <a:tc>
                  <a:txBody>
                    <a:bodyPr/>
                    <a:lstStyle/>
                    <a:p>
                      <a:r>
                        <a:rPr lang="en-US" sz="2400" b="1" dirty="0" smtClean="0"/>
                        <a:t>FFP</a:t>
                      </a:r>
                      <a:endParaRPr lang="en-US" sz="2400" b="1" dirty="0"/>
                    </a:p>
                  </a:txBody>
                  <a:tcPr/>
                </a:tc>
                <a:tc>
                  <a:txBody>
                    <a:bodyPr/>
                    <a:lstStyle/>
                    <a:p>
                      <a:pPr algn="ctr"/>
                      <a:r>
                        <a:rPr lang="en-US" sz="2400" b="1" dirty="0" smtClean="0"/>
                        <a:t>4663</a:t>
                      </a:r>
                      <a:endParaRPr lang="en-US" sz="2400" b="1" dirty="0"/>
                    </a:p>
                  </a:txBody>
                  <a:tcPr/>
                </a:tc>
                <a:tc>
                  <a:txBody>
                    <a:bodyPr/>
                    <a:lstStyle/>
                    <a:p>
                      <a:pPr algn="ctr"/>
                      <a:r>
                        <a:rPr lang="en-US" sz="2400" b="1" dirty="0" smtClean="0"/>
                        <a:t>4584</a:t>
                      </a:r>
                      <a:endParaRPr lang="en-US" sz="2400" b="1" dirty="0"/>
                    </a:p>
                  </a:txBody>
                  <a:tcPr/>
                </a:tc>
                <a:tc>
                  <a:txBody>
                    <a:bodyPr/>
                    <a:lstStyle/>
                    <a:p>
                      <a:pPr algn="ctr"/>
                      <a:r>
                        <a:rPr lang="en-US" sz="2400" b="1" dirty="0" smtClean="0"/>
                        <a:t>3896</a:t>
                      </a:r>
                      <a:endParaRPr lang="en-US" sz="2400" b="1" dirty="0"/>
                    </a:p>
                  </a:txBody>
                  <a:tcPr/>
                </a:tc>
              </a:tr>
              <a:tr h="370840">
                <a:tc>
                  <a:txBody>
                    <a:bodyPr/>
                    <a:lstStyle/>
                    <a:p>
                      <a:r>
                        <a:rPr lang="en-US" sz="2400" b="1" dirty="0" smtClean="0"/>
                        <a:t>Platelet</a:t>
                      </a:r>
                      <a:endParaRPr lang="en-US" sz="2400" b="1" dirty="0"/>
                    </a:p>
                  </a:txBody>
                  <a:tcPr/>
                </a:tc>
                <a:tc>
                  <a:txBody>
                    <a:bodyPr/>
                    <a:lstStyle/>
                    <a:p>
                      <a:pPr algn="ctr"/>
                      <a:r>
                        <a:rPr lang="en-US" sz="2400" b="1" dirty="0" smtClean="0"/>
                        <a:t>2880</a:t>
                      </a:r>
                      <a:endParaRPr lang="en-US" sz="2400" b="1" dirty="0"/>
                    </a:p>
                  </a:txBody>
                  <a:tcPr/>
                </a:tc>
                <a:tc>
                  <a:txBody>
                    <a:bodyPr/>
                    <a:lstStyle/>
                    <a:p>
                      <a:pPr algn="ctr"/>
                      <a:r>
                        <a:rPr lang="en-US" sz="2400" b="1" dirty="0" smtClean="0"/>
                        <a:t>3294</a:t>
                      </a:r>
                      <a:endParaRPr lang="en-US" sz="2400" b="1" dirty="0"/>
                    </a:p>
                  </a:txBody>
                  <a:tcPr/>
                </a:tc>
                <a:tc>
                  <a:txBody>
                    <a:bodyPr/>
                    <a:lstStyle/>
                    <a:p>
                      <a:pPr algn="ctr"/>
                      <a:r>
                        <a:rPr lang="en-US" sz="2400" b="1" dirty="0" smtClean="0"/>
                        <a:t>2107</a:t>
                      </a:r>
                      <a:endParaRPr lang="en-US" sz="2400" b="1" dirty="0"/>
                    </a:p>
                  </a:txBody>
                  <a:tcPr/>
                </a:tc>
              </a:tr>
            </a:tbl>
          </a:graphicData>
        </a:graphic>
      </p:graphicFrame>
    </p:spTree>
    <p:extLst>
      <p:ext uri="{BB962C8B-B14F-4D97-AF65-F5344CB8AC3E}">
        <p14:creationId xmlns:p14="http://schemas.microsoft.com/office/powerpoint/2010/main" xmlns="" val="2810670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760"/>
            <a:ext cx="10378440" cy="838200"/>
          </a:xfrm>
        </p:spPr>
        <p:txBody>
          <a:bodyPr>
            <a:noAutofit/>
          </a:bodyPr>
          <a:lstStyle/>
          <a:p>
            <a:r>
              <a:rPr lang="en-US" sz="2800" dirty="0"/>
              <a:t>“</a:t>
            </a:r>
            <a:r>
              <a:rPr lang="en-US" sz="2800" b="1" dirty="0">
                <a:solidFill>
                  <a:srgbClr val="FF0000"/>
                </a:solidFill>
              </a:rPr>
              <a:t>Hemostatic Therapy Based on ROTEM</a:t>
            </a:r>
            <a:r>
              <a:rPr lang="en-US" sz="2800" dirty="0"/>
              <a:t>” Protocol in </a:t>
            </a:r>
            <a:br>
              <a:rPr lang="en-US" sz="2800" dirty="0"/>
            </a:br>
            <a:r>
              <a:rPr lang="en-US" sz="2800" b="1" i="1" dirty="0"/>
              <a:t>Rajaie Cardiovascular Medical &amp; Research Center-Tehran</a:t>
            </a: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0400" y="1082040"/>
            <a:ext cx="5638800" cy="5909244"/>
          </a:xfrm>
        </p:spPr>
      </p:pic>
    </p:spTree>
    <p:extLst>
      <p:ext uri="{BB962C8B-B14F-4D97-AF65-F5344CB8AC3E}">
        <p14:creationId xmlns:p14="http://schemas.microsoft.com/office/powerpoint/2010/main" xmlns="" val="3305195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09800" y="-457200"/>
            <a:ext cx="8001000" cy="9356163"/>
          </a:xfrm>
        </p:spPr>
      </p:pic>
    </p:spTree>
    <p:extLst>
      <p:ext uri="{BB962C8B-B14F-4D97-AF65-F5344CB8AC3E}">
        <p14:creationId xmlns:p14="http://schemas.microsoft.com/office/powerpoint/2010/main" xmlns="" val="262170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86001" y="-1600199"/>
            <a:ext cx="7391400" cy="9238676"/>
          </a:xfrm>
        </p:spPr>
      </p:pic>
    </p:spTree>
    <p:extLst>
      <p:ext uri="{BB962C8B-B14F-4D97-AF65-F5344CB8AC3E}">
        <p14:creationId xmlns:p14="http://schemas.microsoft.com/office/powerpoint/2010/main" xmlns="" val="329180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image.slidesharecdn.com/coagulationdisordersandanaesthesia29finalfinal97-2003animated-091009071734-phpapp01/95/coagulation-disorders-and-anesthesiabasic-pathophysiology-29-728.jpg?cb=125509389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18012" y="-58783"/>
            <a:ext cx="11251474" cy="6916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2076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Report (1)</a:t>
            </a:r>
            <a:endParaRPr lang="en-US" b="1" dirty="0"/>
          </a:p>
        </p:txBody>
      </p:sp>
      <p:sp>
        <p:nvSpPr>
          <p:cNvPr id="3" name="Content Placeholder 2"/>
          <p:cNvSpPr>
            <a:spLocks noGrp="1"/>
          </p:cNvSpPr>
          <p:nvPr>
            <p:ph idx="1"/>
          </p:nvPr>
        </p:nvSpPr>
        <p:spPr/>
        <p:txBody>
          <a:bodyPr>
            <a:normAutofit/>
          </a:bodyPr>
          <a:lstStyle/>
          <a:p>
            <a:r>
              <a:rPr lang="en-US" b="1" dirty="0" smtClean="0"/>
              <a:t>A 28 </a:t>
            </a:r>
            <a:r>
              <a:rPr lang="en-US" b="1" dirty="0" err="1" smtClean="0"/>
              <a:t>yrs</a:t>
            </a:r>
            <a:r>
              <a:rPr lang="en-US" b="1" dirty="0" smtClean="0"/>
              <a:t> old man with diagnosis of congenital aortic stenosis.</a:t>
            </a:r>
          </a:p>
          <a:p>
            <a:r>
              <a:rPr lang="en-US" b="1" dirty="0" smtClean="0"/>
              <a:t>Underwent open heart surgery </a:t>
            </a:r>
            <a:r>
              <a:rPr lang="en-US" b="1" u="sng" dirty="0" smtClean="0">
                <a:solidFill>
                  <a:srgbClr val="FF0000"/>
                </a:solidFill>
              </a:rPr>
              <a:t>5 times </a:t>
            </a:r>
            <a:r>
              <a:rPr lang="en-US" b="1" dirty="0" smtClean="0"/>
              <a:t>in 19-23 </a:t>
            </a:r>
            <a:r>
              <a:rPr lang="en-US" b="1" dirty="0" err="1" smtClean="0"/>
              <a:t>yrs</a:t>
            </a:r>
            <a:r>
              <a:rPr lang="en-US" b="1" dirty="0" smtClean="0"/>
              <a:t> ago (AV repair and AVR with homograft, AVR-prosthetic, Re-do AVR) and MVR 10 </a:t>
            </a:r>
            <a:r>
              <a:rPr lang="en-US" b="1" dirty="0" err="1" smtClean="0"/>
              <a:t>yrs</a:t>
            </a:r>
            <a:r>
              <a:rPr lang="en-US" b="1" dirty="0" smtClean="0"/>
              <a:t> ago.</a:t>
            </a:r>
          </a:p>
          <a:p>
            <a:r>
              <a:rPr lang="en-US" b="1" dirty="0" smtClean="0">
                <a:solidFill>
                  <a:srgbClr val="FF0000"/>
                </a:solidFill>
              </a:rPr>
              <a:t>Candidate for AV prosthesis pannus resection and CABG (SVG on RCA)</a:t>
            </a:r>
          </a:p>
          <a:p>
            <a:r>
              <a:rPr lang="en-US" b="1" dirty="0" smtClean="0"/>
              <a:t>Echo: Severe RV systolic dysfunction, LVEF=45%</a:t>
            </a:r>
          </a:p>
          <a:p>
            <a:r>
              <a:rPr lang="en-US" b="1" dirty="0" smtClean="0">
                <a:solidFill>
                  <a:srgbClr val="7030A0"/>
                </a:solidFill>
              </a:rPr>
              <a:t>AVR+CABG was done; CPB time=2hrs 45min; Temp=30</a:t>
            </a:r>
            <a:r>
              <a:rPr lang="en-US" b="1" baseline="30000" dirty="0" smtClean="0">
                <a:solidFill>
                  <a:srgbClr val="7030A0"/>
                </a:solidFill>
              </a:rPr>
              <a:t>oc</a:t>
            </a:r>
            <a:endParaRPr lang="en-US" b="1" baseline="30000" dirty="0">
              <a:solidFill>
                <a:srgbClr val="7030A0"/>
              </a:solidFill>
            </a:endParaRPr>
          </a:p>
        </p:txBody>
      </p:sp>
    </p:spTree>
    <p:extLst>
      <p:ext uri="{BB962C8B-B14F-4D97-AF65-F5344CB8AC3E}">
        <p14:creationId xmlns:p14="http://schemas.microsoft.com/office/powerpoint/2010/main" xmlns="" val="3132529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66" y="1447800"/>
            <a:ext cx="2286000" cy="1295400"/>
          </a:xfrm>
        </p:spPr>
        <p:txBody>
          <a:bodyPr>
            <a:normAutofit fontScale="90000"/>
          </a:bodyPr>
          <a:lstStyle/>
          <a:p>
            <a:r>
              <a:rPr lang="en-US" dirty="0" smtClean="0"/>
              <a:t>Baseline ROTEM</a:t>
            </a:r>
            <a:endParaRPr lang="en-US" dirty="0"/>
          </a:p>
        </p:txBody>
      </p:sp>
      <p:pic>
        <p:nvPicPr>
          <p:cNvPr id="9218" name="Picture 2" descr="C:\RASOUL\ROTEM Cases\Rotem Ostadi pre pump.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6702" y="-328391"/>
            <a:ext cx="6634099" cy="766104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467601" y="1802285"/>
            <a:ext cx="813043" cy="369332"/>
          </a:xfrm>
          <a:prstGeom prst="rect">
            <a:avLst/>
          </a:prstGeom>
          <a:noFill/>
        </p:spPr>
        <p:txBody>
          <a:bodyPr wrap="none" rtlCol="0">
            <a:spAutoFit/>
          </a:bodyPr>
          <a:lstStyle/>
          <a:p>
            <a:r>
              <a:rPr lang="en-US" dirty="0"/>
              <a:t>INTEM</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1" y="762000"/>
            <a:ext cx="762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1" y="2209800"/>
            <a:ext cx="66064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1" y="6172200"/>
            <a:ext cx="76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1" y="2895600"/>
            <a:ext cx="762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69322" y="1066800"/>
            <a:ext cx="762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90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arn(inVertic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arn(inVertical)">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barn(inVertical)">
                                      <p:cBhvr>
                                        <p:cTn id="2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There was significant oozing after CPB</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Platelet concentrate= 5 units</a:t>
            </a:r>
          </a:p>
          <a:p>
            <a:r>
              <a:rPr lang="en-US" dirty="0" smtClean="0"/>
              <a:t>FFP= 3 units</a:t>
            </a:r>
          </a:p>
          <a:p>
            <a:r>
              <a:rPr lang="en-US" dirty="0" err="1" smtClean="0"/>
              <a:t>Hb</a:t>
            </a:r>
            <a:r>
              <a:rPr lang="en-US" dirty="0" smtClean="0"/>
              <a:t>=6.3 g/dl                Packed RBC= 2 units</a:t>
            </a:r>
          </a:p>
          <a:p>
            <a:r>
              <a:rPr lang="en-US" dirty="0" smtClean="0"/>
              <a:t>Fibrinogen= 2 gr</a:t>
            </a:r>
          </a:p>
          <a:p>
            <a:pPr marL="0" indent="0">
              <a:buNone/>
            </a:pPr>
            <a:r>
              <a:rPr lang="en-US" sz="2400" dirty="0"/>
              <a:t>(There is no ROTEM immediately after CPB unfortunately!)</a:t>
            </a:r>
          </a:p>
          <a:p>
            <a:r>
              <a:rPr lang="en-US" dirty="0" smtClean="0">
                <a:solidFill>
                  <a:srgbClr val="FF0000"/>
                </a:solidFill>
              </a:rPr>
              <a:t>Sternum left open, and was closed the day after surgery (Mostly due to RV distention).</a:t>
            </a:r>
            <a:endParaRPr lang="en-US" dirty="0">
              <a:solidFill>
                <a:srgbClr val="FF0000"/>
              </a:solidFill>
            </a:endParaRPr>
          </a:p>
        </p:txBody>
      </p:sp>
      <p:sp>
        <p:nvSpPr>
          <p:cNvPr id="4" name="Right Arrow 3"/>
          <p:cNvSpPr/>
          <p:nvPr/>
        </p:nvSpPr>
        <p:spPr>
          <a:xfrm>
            <a:off x="3059545" y="28551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1266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2209800" cy="3382962"/>
          </a:xfrm>
        </p:spPr>
        <p:txBody>
          <a:bodyPr>
            <a:noAutofit/>
          </a:bodyPr>
          <a:lstStyle/>
          <a:p>
            <a:r>
              <a:rPr lang="en-US" sz="3200" dirty="0"/>
              <a:t>Post-CPB ROTEM (after hemostatic therapy)</a:t>
            </a:r>
          </a:p>
        </p:txBody>
      </p:sp>
      <p:pic>
        <p:nvPicPr>
          <p:cNvPr id="10242" name="Picture 2" descr="C:\RASOUL\ROTEM Cases\Rotem Ostadi post pump.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762000"/>
            <a:ext cx="6400800" cy="8305646"/>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8600" y="4572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11430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63246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4486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Report (2)</a:t>
            </a:r>
            <a:endParaRPr lang="en-US" b="1" dirty="0"/>
          </a:p>
        </p:txBody>
      </p:sp>
      <p:sp>
        <p:nvSpPr>
          <p:cNvPr id="3" name="Content Placeholder 2"/>
          <p:cNvSpPr>
            <a:spLocks noGrp="1"/>
          </p:cNvSpPr>
          <p:nvPr>
            <p:ph idx="1"/>
          </p:nvPr>
        </p:nvSpPr>
        <p:spPr>
          <a:xfrm>
            <a:off x="1600200" y="1600201"/>
            <a:ext cx="8991600" cy="4525963"/>
          </a:xfrm>
        </p:spPr>
        <p:txBody>
          <a:bodyPr/>
          <a:lstStyle/>
          <a:p>
            <a:r>
              <a:rPr lang="en-US" dirty="0" smtClean="0"/>
              <a:t>A 18 </a:t>
            </a:r>
            <a:r>
              <a:rPr lang="en-US" dirty="0" err="1" smtClean="0"/>
              <a:t>yrs</a:t>
            </a:r>
            <a:r>
              <a:rPr lang="en-US" dirty="0" smtClean="0"/>
              <a:t> old man with pulmonary atresia+ Large  VSD.</a:t>
            </a:r>
          </a:p>
          <a:p>
            <a:r>
              <a:rPr lang="en-US" dirty="0" err="1" smtClean="0"/>
              <a:t>Hx</a:t>
            </a:r>
            <a:r>
              <a:rPr lang="en-US" dirty="0" smtClean="0"/>
              <a:t> of modified BT shunt 9 </a:t>
            </a:r>
            <a:r>
              <a:rPr lang="en-US" dirty="0" err="1" smtClean="0"/>
              <a:t>yrs</a:t>
            </a:r>
            <a:r>
              <a:rPr lang="en-US" dirty="0" smtClean="0"/>
              <a:t> ago.</a:t>
            </a:r>
          </a:p>
          <a:p>
            <a:r>
              <a:rPr lang="en-US" b="1" dirty="0" smtClean="0">
                <a:solidFill>
                  <a:srgbClr val="FF0000"/>
                </a:solidFill>
              </a:rPr>
              <a:t>Candidate for VSD closure+ modified </a:t>
            </a:r>
            <a:r>
              <a:rPr lang="en-US" b="1" dirty="0" err="1" smtClean="0">
                <a:solidFill>
                  <a:srgbClr val="FF0000"/>
                </a:solidFill>
              </a:rPr>
              <a:t>Rastelly</a:t>
            </a:r>
            <a:r>
              <a:rPr lang="en-US" b="1" dirty="0" smtClean="0">
                <a:solidFill>
                  <a:srgbClr val="FF0000"/>
                </a:solidFill>
              </a:rPr>
              <a:t> procedure (conduit + PVR).</a:t>
            </a:r>
          </a:p>
          <a:p>
            <a:pPr lvl="0"/>
            <a:r>
              <a:rPr lang="en-US" b="1" dirty="0" smtClean="0">
                <a:solidFill>
                  <a:srgbClr val="7030A0"/>
                </a:solidFill>
              </a:rPr>
              <a:t>Op time=7hr; CPB time=4hr 50min; lowest Temp=</a:t>
            </a:r>
            <a:r>
              <a:rPr lang="en-US" sz="3000" b="1" dirty="0">
                <a:solidFill>
                  <a:srgbClr val="7030A0"/>
                </a:solidFill>
              </a:rPr>
              <a:t>28</a:t>
            </a:r>
            <a:r>
              <a:rPr lang="en-US" sz="3000" b="1" baseline="30000" dirty="0">
                <a:solidFill>
                  <a:srgbClr val="7030A0"/>
                </a:solidFill>
              </a:rPr>
              <a:t>oc</a:t>
            </a:r>
          </a:p>
          <a:p>
            <a:pPr lvl="0"/>
            <a:r>
              <a:rPr lang="en-US" dirty="0" smtClean="0">
                <a:solidFill>
                  <a:prstClr val="black"/>
                </a:solidFill>
              </a:rPr>
              <a:t>Baseline </a:t>
            </a:r>
            <a:r>
              <a:rPr lang="en-US" dirty="0" err="1" smtClean="0">
                <a:solidFill>
                  <a:prstClr val="black"/>
                </a:solidFill>
              </a:rPr>
              <a:t>Hb</a:t>
            </a:r>
            <a:r>
              <a:rPr lang="en-US" dirty="0" smtClean="0">
                <a:solidFill>
                  <a:prstClr val="black"/>
                </a:solidFill>
              </a:rPr>
              <a:t>=20 gr/dl, lowest </a:t>
            </a:r>
            <a:r>
              <a:rPr lang="en-US" dirty="0" err="1" smtClean="0">
                <a:solidFill>
                  <a:prstClr val="black"/>
                </a:solidFill>
              </a:rPr>
              <a:t>Hb</a:t>
            </a:r>
            <a:r>
              <a:rPr lang="en-US" dirty="0" smtClean="0">
                <a:solidFill>
                  <a:prstClr val="black"/>
                </a:solidFill>
              </a:rPr>
              <a:t>=10.6 gr/dl.</a:t>
            </a:r>
            <a:endParaRPr lang="en-US" dirty="0">
              <a:solidFill>
                <a:prstClr val="black"/>
              </a:solidFill>
            </a:endParaRPr>
          </a:p>
          <a:p>
            <a:endParaRPr lang="en-US" dirty="0"/>
          </a:p>
        </p:txBody>
      </p:sp>
    </p:spTree>
    <p:extLst>
      <p:ext uri="{BB962C8B-B14F-4D97-AF65-F5344CB8AC3E}">
        <p14:creationId xmlns:p14="http://schemas.microsoft.com/office/powerpoint/2010/main" xmlns="" val="511399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09800"/>
            <a:ext cx="2057400" cy="2468562"/>
          </a:xfrm>
        </p:spPr>
        <p:txBody>
          <a:bodyPr>
            <a:normAutofit/>
          </a:bodyPr>
          <a:lstStyle/>
          <a:p>
            <a:r>
              <a:rPr lang="en-US" sz="4000" dirty="0"/>
              <a:t>Baseline ROTEM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33800" y="-533399"/>
            <a:ext cx="6563706" cy="8171874"/>
          </a:xfr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685800"/>
            <a:ext cx="2133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6700" y="9144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6700" y="1295400"/>
            <a:ext cx="1981200" cy="304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46482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4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down)">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down)">
                                      <p:cBhvr>
                                        <p:cTn id="2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2514600" cy="4754562"/>
          </a:xfrm>
        </p:spPr>
        <p:txBody>
          <a:bodyPr>
            <a:noAutofit/>
          </a:bodyPr>
          <a:lstStyle/>
          <a:p>
            <a:r>
              <a:rPr lang="en-US" sz="3200" dirty="0"/>
              <a:t>Post-CPB ROTEM (after protamine, before hemostatic therapy)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038600" y="-438417"/>
            <a:ext cx="6400800" cy="7966833"/>
          </a:xfrm>
        </p:spPr>
      </p:pic>
    </p:spTree>
    <p:extLst>
      <p:ext uri="{BB962C8B-B14F-4D97-AF65-F5344CB8AC3E}">
        <p14:creationId xmlns:p14="http://schemas.microsoft.com/office/powerpoint/2010/main" xmlns="" val="3971903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Hemostatic therapy</a:t>
            </a:r>
            <a:endParaRPr lang="en-US" dirty="0"/>
          </a:p>
        </p:txBody>
      </p:sp>
      <p:sp>
        <p:nvSpPr>
          <p:cNvPr id="3" name="Content Placeholder 2"/>
          <p:cNvSpPr>
            <a:spLocks noGrp="1"/>
          </p:cNvSpPr>
          <p:nvPr>
            <p:ph idx="1"/>
          </p:nvPr>
        </p:nvSpPr>
        <p:spPr/>
        <p:txBody>
          <a:bodyPr>
            <a:normAutofit/>
          </a:bodyPr>
          <a:lstStyle/>
          <a:p>
            <a:r>
              <a:rPr lang="en-US" sz="4000" dirty="0"/>
              <a:t>Platelet concentrate= 2 units</a:t>
            </a:r>
          </a:p>
          <a:p>
            <a:r>
              <a:rPr lang="en-US" sz="4000" dirty="0"/>
              <a:t>FFP= 2 units</a:t>
            </a:r>
          </a:p>
          <a:p>
            <a:r>
              <a:rPr lang="en-US" sz="4000" dirty="0"/>
              <a:t>Fibrinogen= 2 gr</a:t>
            </a:r>
          </a:p>
          <a:p>
            <a:r>
              <a:rPr lang="en-US" sz="4000" dirty="0" err="1"/>
              <a:t>Prothrombine</a:t>
            </a:r>
            <a:r>
              <a:rPr lang="en-US" sz="4000" dirty="0"/>
              <a:t> complex concentrate (PCC)= 1000 IU (2 vials)</a:t>
            </a:r>
          </a:p>
          <a:p>
            <a:pPr marL="0" indent="0">
              <a:buNone/>
            </a:pPr>
            <a:endParaRPr lang="en-US" sz="4000" dirty="0"/>
          </a:p>
        </p:txBody>
      </p:sp>
    </p:spTree>
    <p:extLst>
      <p:ext uri="{BB962C8B-B14F-4D97-AF65-F5344CB8AC3E}">
        <p14:creationId xmlns:p14="http://schemas.microsoft.com/office/powerpoint/2010/main" xmlns="" val="461015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134" y="1066800"/>
            <a:ext cx="2688866" cy="4602162"/>
          </a:xfrm>
        </p:spPr>
        <p:txBody>
          <a:bodyPr>
            <a:normAutofit/>
          </a:bodyPr>
          <a:lstStyle/>
          <a:p>
            <a:r>
              <a:rPr lang="en-US" sz="4000" dirty="0"/>
              <a:t>Post-CPB ROTEM 2 (after hemostatic therapy)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62400" y="-467676"/>
            <a:ext cx="6705600" cy="8270558"/>
          </a:xfrm>
        </p:spPr>
      </p:pic>
    </p:spTree>
    <p:extLst>
      <p:ext uri="{BB962C8B-B14F-4D97-AF65-F5344CB8AC3E}">
        <p14:creationId xmlns:p14="http://schemas.microsoft.com/office/powerpoint/2010/main" xmlns="" val="2653962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78" y="457200"/>
            <a:ext cx="2113722" cy="5211762"/>
          </a:xfrm>
        </p:spPr>
        <p:txBody>
          <a:bodyPr>
            <a:normAutofit/>
          </a:bodyPr>
          <a:lstStyle/>
          <a:p>
            <a:r>
              <a:rPr lang="en-US" sz="3600" dirty="0"/>
              <a:t>Post-op day 1 ROTEM (after 2</a:t>
            </a:r>
            <a:r>
              <a:rPr lang="en-US" sz="3600" baseline="30000" dirty="0"/>
              <a:t>nd</a:t>
            </a:r>
            <a:r>
              <a:rPr lang="en-US" sz="3600" dirty="0"/>
              <a:t> fibrinogen 2 gr)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86200" y="-476024"/>
            <a:ext cx="6553200" cy="8172099"/>
          </a:xfrm>
        </p:spPr>
      </p:pic>
    </p:spTree>
    <p:extLst>
      <p:ext uri="{BB962C8B-B14F-4D97-AF65-F5344CB8AC3E}">
        <p14:creationId xmlns:p14="http://schemas.microsoft.com/office/powerpoint/2010/main" xmlns="" val="230879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fa-IR" altLang="en-US" smtClean="0"/>
          </a:p>
        </p:txBody>
      </p:sp>
      <p:sp>
        <p:nvSpPr>
          <p:cNvPr id="7171" name="Content Placeholder 2"/>
          <p:cNvSpPr>
            <a:spLocks noGrp="1"/>
          </p:cNvSpPr>
          <p:nvPr>
            <p:ph idx="1"/>
          </p:nvPr>
        </p:nvSpPr>
        <p:spPr/>
        <p:txBody>
          <a:bodyPr/>
          <a:lstStyle/>
          <a:p>
            <a:endParaRPr lang="fa-IR" altLang="en-US" smtClean="0"/>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42973"/>
            <a:ext cx="12191999" cy="6900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7" name="Picture 6"/>
          <p:cNvPicPr>
            <a:picLocks noChangeAspect="1"/>
          </p:cNvPicPr>
          <p:nvPr/>
        </p:nvPicPr>
        <p:blipFill>
          <a:blip r:embed="rId3" cstate="print">
            <a:biLevel thresh="50000"/>
            <a:extLst>
              <a:ext uri="{28A0092B-C50C-407E-A947-70E740481C1C}">
                <a14:useLocalDpi xmlns:a14="http://schemas.microsoft.com/office/drawing/2010/main" xmlns="" val="0"/>
              </a:ext>
            </a:extLst>
          </a:blip>
          <a:stretch>
            <a:fillRect/>
          </a:stretch>
        </p:blipFill>
        <p:spPr>
          <a:xfrm>
            <a:off x="8839200" y="6176963"/>
            <a:ext cx="1824203" cy="854856"/>
          </a:xfrm>
          <a:prstGeom prst="rect">
            <a:avLst/>
          </a:prstGeom>
        </p:spPr>
      </p:pic>
      <p:sp>
        <p:nvSpPr>
          <p:cNvPr id="2" name="Oval 1"/>
          <p:cNvSpPr/>
          <p:nvPr/>
        </p:nvSpPr>
        <p:spPr>
          <a:xfrm>
            <a:off x="6444343" y="5033554"/>
            <a:ext cx="3013166" cy="1143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4228117"/>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78799"/>
            <a:ext cx="11730182" cy="891020"/>
          </a:xfrm>
        </p:spPr>
        <p:txBody>
          <a:bodyPr>
            <a:normAutofit fontScale="90000"/>
          </a:bodyPr>
          <a:lstStyle/>
          <a:p>
            <a:r>
              <a:rPr lang="en-US" b="1" dirty="0" err="1" smtClean="0"/>
              <a:t>Hypofibrionogenemia</a:t>
            </a:r>
            <a:r>
              <a:rPr lang="en-US" b="1" dirty="0" smtClean="0"/>
              <a:t> in congenital heart dis.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629176" y="1538959"/>
            <a:ext cx="6029137" cy="460894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407" t="4410" r="4909" b="5697"/>
          <a:stretch/>
        </p:blipFill>
        <p:spPr>
          <a:xfrm rot="5400000">
            <a:off x="5759740" y="1451447"/>
            <a:ext cx="6029140" cy="4783972"/>
          </a:xfrm>
          <a:prstGeom prst="rect">
            <a:avLst/>
          </a:prstGeom>
        </p:spPr>
      </p:pic>
      <p:sp>
        <p:nvSpPr>
          <p:cNvPr id="6" name="Oval 5"/>
          <p:cNvSpPr/>
          <p:nvPr/>
        </p:nvSpPr>
        <p:spPr>
          <a:xfrm>
            <a:off x="1597891" y="3768436"/>
            <a:ext cx="3998875" cy="1376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78287" y="3768436"/>
            <a:ext cx="4229858" cy="1376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0353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0" y="-451439"/>
            <a:ext cx="6019800" cy="7658453"/>
          </a:xfrm>
        </p:spPr>
      </p:pic>
    </p:spTree>
    <p:extLst>
      <p:ext uri="{BB962C8B-B14F-4D97-AF65-F5344CB8AC3E}">
        <p14:creationId xmlns:p14="http://schemas.microsoft.com/office/powerpoint/2010/main" xmlns="" val="32116360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s-media-cache-ak0.pinimg.com/736x/b5/f3/56/b5f356447af14e656bcad162e21bb1d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0" y="-163829"/>
            <a:ext cx="12191999" cy="70218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38200" y="2107475"/>
            <a:ext cx="5392695" cy="1862048"/>
          </a:xfrm>
          <a:prstGeom prst="rect">
            <a:avLst/>
          </a:prstGeom>
          <a:noFill/>
        </p:spPr>
        <p:txBody>
          <a:bodyPr wrap="none" rtlCol="0">
            <a:spAutoFit/>
          </a:bodyPr>
          <a:lstStyle/>
          <a:p>
            <a:r>
              <a:rPr lang="en-US" sz="11500" b="1" dirty="0" smtClean="0">
                <a:solidFill>
                  <a:srgbClr val="FF0000"/>
                </a:solidFill>
                <a:effectLst>
                  <a:outerShdw blurRad="38100" dist="38100" dir="2700000" algn="tl">
                    <a:srgbClr val="000000">
                      <a:alpha val="43137"/>
                    </a:srgbClr>
                  </a:outerShdw>
                </a:effectLst>
                <a:latin typeface="Brush Script MT" panose="03060802040406070304" pitchFamily="66" charset="0"/>
              </a:rPr>
              <a:t>Thank You</a:t>
            </a:r>
            <a:endParaRPr lang="en-US" sz="11500" b="1" dirty="0">
              <a:solidFill>
                <a:srgbClr val="FF0000"/>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xmlns="" val="342285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2063930" y="68521"/>
            <a:ext cx="6923315" cy="6752818"/>
          </a:xfrm>
          <a:prstGeom prst="rect">
            <a:avLst/>
          </a:prstGeom>
        </p:spPr>
      </p:pic>
    </p:spTree>
    <p:extLst>
      <p:ext uri="{BB962C8B-B14F-4D97-AF65-F5344CB8AC3E}">
        <p14:creationId xmlns:p14="http://schemas.microsoft.com/office/powerpoint/2010/main" xmlns="" val="1980335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ednieuw.home.xs4all.nl/Spiders/Ixodidae/coagulation_cascade_Siemen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220" y="1"/>
            <a:ext cx="1073158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28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838200" y="0"/>
            <a:ext cx="9673046" cy="6986341"/>
          </a:xfrm>
          <a:prstGeom prst="rect">
            <a:avLst/>
          </a:prstGeom>
        </p:spPr>
      </p:pic>
    </p:spTree>
    <p:extLst>
      <p:ext uri="{BB962C8B-B14F-4D97-AF65-F5344CB8AC3E}">
        <p14:creationId xmlns:p14="http://schemas.microsoft.com/office/powerpoint/2010/main" xmlns="" val="3302746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22957"/>
            <a:ext cx="8382954" cy="925687"/>
          </a:xfrm>
        </p:spPr>
        <p:txBody>
          <a:bodyPr>
            <a:normAutofit fontScale="90000"/>
          </a:bodyPr>
          <a:lstStyle/>
          <a:p>
            <a:r>
              <a:rPr lang="de-CH" dirty="0" err="1" smtClean="0"/>
              <a:t>Coagulation</a:t>
            </a:r>
            <a:r>
              <a:rPr lang="de-CH" dirty="0" smtClean="0"/>
              <a:t> </a:t>
            </a:r>
            <a:r>
              <a:rPr lang="de-CH" dirty="0" err="1" smtClean="0"/>
              <a:t>factors</a:t>
            </a:r>
            <a:r>
              <a:rPr lang="de-CH" dirty="0" smtClean="0"/>
              <a:t> </a:t>
            </a:r>
            <a:r>
              <a:rPr lang="de-CH" dirty="0" err="1" smtClean="0"/>
              <a:t>dynamics</a:t>
            </a:r>
            <a:r>
              <a:rPr lang="de-CH" dirty="0" smtClean="0"/>
              <a:t> in massive </a:t>
            </a:r>
            <a:r>
              <a:rPr lang="de-CH" dirty="0" err="1" smtClean="0"/>
              <a:t>blood</a:t>
            </a:r>
            <a:r>
              <a:rPr lang="de-CH" dirty="0" smtClean="0"/>
              <a:t> </a:t>
            </a:r>
            <a:r>
              <a:rPr lang="de-CH" dirty="0" err="1" smtClean="0"/>
              <a:t>loss</a:t>
            </a:r>
            <a:endParaRPr lang="en-US" dirty="0"/>
          </a:p>
        </p:txBody>
      </p:sp>
      <p:sp>
        <p:nvSpPr>
          <p:cNvPr id="3" name="Content Placeholder 2"/>
          <p:cNvSpPr>
            <a:spLocks noGrp="1"/>
          </p:cNvSpPr>
          <p:nvPr>
            <p:ph idx="1"/>
          </p:nvPr>
        </p:nvSpPr>
        <p:spPr>
          <a:xfrm>
            <a:off x="1940983" y="5029200"/>
            <a:ext cx="8348663" cy="609600"/>
          </a:xfrm>
        </p:spPr>
        <p:txBody>
          <a:bodyPr/>
          <a:lstStyle/>
          <a:p>
            <a:r>
              <a:rPr lang="en-US" sz="1100" i="1" dirty="0"/>
              <a:t>Study performed in N=60 patients  with average blood loss was 65% +/- 41% of the calculated blood volume (CBV). Blood samples were obtained at the induction of anesthesia and at the end of the recovery room period, or before the patient was given fresh frozen plasma. In addition, a platelet count was determined after each 20% blood loss. </a:t>
            </a:r>
          </a:p>
        </p:txBody>
      </p:sp>
      <p:sp>
        <p:nvSpPr>
          <p:cNvPr id="6" name="Rectangle 5"/>
          <p:cNvSpPr/>
          <p:nvPr/>
        </p:nvSpPr>
        <p:spPr>
          <a:xfrm>
            <a:off x="1524001" y="6591370"/>
            <a:ext cx="4572000" cy="307777"/>
          </a:xfrm>
          <a:prstGeom prst="rect">
            <a:avLst/>
          </a:prstGeom>
        </p:spPr>
        <p:txBody>
          <a:bodyPr>
            <a:spAutoFit/>
          </a:bodyPr>
          <a:lstStyle/>
          <a:p>
            <a:pPr algn="l"/>
            <a:r>
              <a:rPr lang="en-US" sz="1400" dirty="0" err="1">
                <a:solidFill>
                  <a:schemeClr val="bg1"/>
                </a:solidFill>
                <a:latin typeface="Arial" panose="020B0604020202020204" pitchFamily="34" charset="0"/>
                <a:cs typeface="Arial" panose="020B0604020202020204" pitchFamily="34" charset="0"/>
              </a:rPr>
              <a:t>Hiipala</a:t>
            </a:r>
            <a:r>
              <a:rPr lang="en-US" sz="1400" dirty="0">
                <a:solidFill>
                  <a:schemeClr val="bg1"/>
                </a:solidFill>
                <a:latin typeface="Arial" panose="020B0604020202020204" pitchFamily="34" charset="0"/>
                <a:cs typeface="Arial" panose="020B0604020202020204" pitchFamily="34" charset="0"/>
              </a:rPr>
              <a:t> et al., </a:t>
            </a:r>
            <a:r>
              <a:rPr lang="en-US" sz="1400" dirty="0" err="1">
                <a:solidFill>
                  <a:schemeClr val="bg1"/>
                </a:solidFill>
                <a:latin typeface="Arial" panose="020B0604020202020204" pitchFamily="34" charset="0"/>
                <a:cs typeface="Arial" panose="020B0604020202020204" pitchFamily="34" charset="0"/>
              </a:rPr>
              <a:t>Anesth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Analg</a:t>
            </a:r>
            <a:r>
              <a:rPr lang="en-US" sz="1400" dirty="0">
                <a:solidFill>
                  <a:schemeClr val="bg1"/>
                </a:solidFill>
                <a:latin typeface="Arial" panose="020B0604020202020204" pitchFamily="34" charset="0"/>
                <a:cs typeface="Arial" panose="020B0604020202020204" pitchFamily="34" charset="0"/>
              </a:rPr>
              <a:t>. 1995 Aug;81(2):360-5.</a:t>
            </a:r>
          </a:p>
        </p:txBody>
      </p:sp>
      <p:graphicFrame>
        <p:nvGraphicFramePr>
          <p:cNvPr id="8" name="Diagram 7"/>
          <p:cNvGraphicFramePr/>
          <p:nvPr>
            <p:extLst>
              <p:ext uri="{D42A27DB-BD31-4B8C-83A1-F6EECF244321}">
                <p14:modId xmlns:p14="http://schemas.microsoft.com/office/powerpoint/2010/main" xmlns="" val="3756843669"/>
              </p:ext>
            </p:extLst>
          </p:nvPr>
        </p:nvGraphicFramePr>
        <p:xfrm>
          <a:off x="2438400" y="1021080"/>
          <a:ext cx="6096000" cy="40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bwMode="auto">
          <a:xfrm>
            <a:off x="1676401" y="5737578"/>
            <a:ext cx="88392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2563" indent="-182563" algn="l" rtl="0" eaLnBrk="1" fontAlgn="base" hangingPunct="1">
              <a:lnSpc>
                <a:spcPct val="110000"/>
              </a:lnSpc>
              <a:spcBef>
                <a:spcPct val="10000"/>
              </a:spcBef>
              <a:spcAft>
                <a:spcPct val="0"/>
              </a:spcAft>
              <a:buClr>
                <a:schemeClr val="accent2"/>
              </a:buClr>
              <a:buFont typeface="Times"/>
              <a:buChar char="•"/>
              <a:defRPr sz="2600">
                <a:solidFill>
                  <a:schemeClr val="tx2"/>
                </a:solidFill>
                <a:latin typeface="+mn-lt"/>
                <a:ea typeface="+mn-ea"/>
                <a:cs typeface="+mn-cs"/>
              </a:defRPr>
            </a:lvl1pPr>
            <a:lvl2pPr marL="546100" indent="-184150" algn="l" rtl="0" eaLnBrk="1" fontAlgn="base" hangingPunct="1">
              <a:lnSpc>
                <a:spcPct val="110000"/>
              </a:lnSpc>
              <a:spcBef>
                <a:spcPct val="10000"/>
              </a:spcBef>
              <a:spcAft>
                <a:spcPct val="0"/>
              </a:spcAft>
              <a:buClr>
                <a:schemeClr val="accent2"/>
              </a:buClr>
              <a:buFont typeface="Times"/>
              <a:buChar char="•"/>
              <a:defRPr sz="2400">
                <a:solidFill>
                  <a:schemeClr val="tx2"/>
                </a:solidFill>
                <a:latin typeface="+mn-lt"/>
              </a:defRPr>
            </a:lvl2pPr>
            <a:lvl3pPr marL="906463" indent="-180975" algn="l" rtl="0" eaLnBrk="1" fontAlgn="base" hangingPunct="1">
              <a:lnSpc>
                <a:spcPct val="110000"/>
              </a:lnSpc>
              <a:spcBef>
                <a:spcPct val="10000"/>
              </a:spcBef>
              <a:spcAft>
                <a:spcPct val="0"/>
              </a:spcAft>
              <a:buClr>
                <a:schemeClr val="accent2"/>
              </a:buClr>
              <a:buFont typeface="Times"/>
              <a:buChar char="•"/>
              <a:defRPr sz="2200">
                <a:solidFill>
                  <a:schemeClr val="tx2"/>
                </a:solidFill>
                <a:latin typeface="+mn-lt"/>
              </a:defRPr>
            </a:lvl3pPr>
            <a:lvl4pPr marL="1274763" indent="-188913" algn="l" rtl="0" eaLnBrk="1" fontAlgn="base" hangingPunct="1">
              <a:lnSpc>
                <a:spcPct val="110000"/>
              </a:lnSpc>
              <a:spcBef>
                <a:spcPct val="10000"/>
              </a:spcBef>
              <a:spcAft>
                <a:spcPct val="0"/>
              </a:spcAft>
              <a:buClr>
                <a:schemeClr val="accent2"/>
              </a:buClr>
              <a:buFont typeface="Times"/>
              <a:buChar char="•"/>
              <a:defRPr sz="2000">
                <a:solidFill>
                  <a:schemeClr val="tx2"/>
                </a:solidFill>
                <a:latin typeface="+mn-lt"/>
              </a:defRPr>
            </a:lvl4pPr>
            <a:lvl5pPr marL="16335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5pPr>
            <a:lvl6pPr marL="20907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6pPr>
            <a:lvl7pPr marL="25479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7pPr>
            <a:lvl8pPr marL="30051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8pPr>
            <a:lvl9pPr marL="34623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9pPr>
          </a:lstStyle>
          <a:p>
            <a:pPr marL="0" indent="0">
              <a:buNone/>
            </a:pPr>
            <a:r>
              <a:rPr lang="en-US" sz="1800" b="1" dirty="0">
                <a:solidFill>
                  <a:srgbClr val="C00000"/>
                </a:solidFill>
              </a:rPr>
              <a:t>Deficiency of fibrinogen develops earlier than any other hemostatic abnormality</a:t>
            </a:r>
            <a:endParaRPr lang="de-CH" sz="1800" dirty="0"/>
          </a:p>
          <a:p>
            <a:endParaRPr lang="de-CH" sz="2601" dirty="0"/>
          </a:p>
        </p:txBody>
      </p:sp>
      <p:sp>
        <p:nvSpPr>
          <p:cNvPr id="7" name="Rounded Rectangle 6"/>
          <p:cNvSpPr/>
          <p:nvPr/>
        </p:nvSpPr>
        <p:spPr bwMode="auto">
          <a:xfrm>
            <a:off x="1676401" y="5737578"/>
            <a:ext cx="88392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pic>
        <p:nvPicPr>
          <p:cNvPr id="10" name="Picture 9"/>
          <p:cNvPicPr>
            <a:picLocks noChangeAspect="1"/>
          </p:cNvPicPr>
          <p:nvPr/>
        </p:nvPicPr>
        <p:blipFill>
          <a:blip r:embed="rId7" cstate="print">
            <a:biLevel thresh="50000"/>
            <a:extLst>
              <a:ext uri="{28A0092B-C50C-407E-A947-70E740481C1C}">
                <a14:useLocalDpi xmlns:a14="http://schemas.microsoft.com/office/drawing/2010/main" xmlns="" val="0"/>
              </a:ext>
            </a:extLst>
          </a:blip>
          <a:stretch>
            <a:fillRect/>
          </a:stretch>
        </p:blipFill>
        <p:spPr>
          <a:xfrm>
            <a:off x="10058400" y="6079344"/>
            <a:ext cx="1824203" cy="854856"/>
          </a:xfrm>
          <a:prstGeom prst="rect">
            <a:avLst/>
          </a:prstGeom>
        </p:spPr>
      </p:pic>
      <p:sp>
        <p:nvSpPr>
          <p:cNvPr id="11" name="Oval 10"/>
          <p:cNvSpPr/>
          <p:nvPr/>
        </p:nvSpPr>
        <p:spPr>
          <a:xfrm>
            <a:off x="4920343" y="1672047"/>
            <a:ext cx="3013166" cy="801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25585274"/>
      </p:ext>
    </p:extLst>
  </p:cSld>
  <p:clrMapOvr>
    <a:masterClrMapping/>
  </p:clrMapOvr>
  <mc:AlternateContent xmlns:mc="http://schemas.openxmlformats.org/markup-compatibility/2006">
    <mc:Choice xmlns:p14="http://schemas.microsoft.com/office/powerpoint/2010/main" xmlns="" Requires="p14">
      <p:transition spd="slow" p14:dur="2000" advTm="197938"/>
    </mc:Choice>
    <mc:Fallback>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2134</Words>
  <Application>Microsoft Office PowerPoint</Application>
  <PresentationFormat>Custom</PresentationFormat>
  <Paragraphs>280</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Role of  Fibrinogen Supplementation in Goal Directed Hemostatic Therapy in Cardiac Surgery</vt:lpstr>
      <vt:lpstr>Slide 3</vt:lpstr>
      <vt:lpstr>Slide 4</vt:lpstr>
      <vt:lpstr>Slide 5</vt:lpstr>
      <vt:lpstr>Slide 6</vt:lpstr>
      <vt:lpstr>Slide 7</vt:lpstr>
      <vt:lpstr>Slide 8</vt:lpstr>
      <vt:lpstr>Coagulation factors dynamics in massive blood loss</vt:lpstr>
      <vt:lpstr>Slide 10</vt:lpstr>
      <vt:lpstr>Slide 11</vt:lpstr>
      <vt:lpstr>Point of Care Tests for Post-CPB Bleeding</vt:lpstr>
      <vt:lpstr>Thromboelastography</vt:lpstr>
      <vt:lpstr>Exemple: normal ROTEM output </vt:lpstr>
      <vt:lpstr>Slide 15</vt:lpstr>
      <vt:lpstr>Slide 16</vt:lpstr>
      <vt:lpstr>Slide 17</vt:lpstr>
      <vt:lpstr>ROTEM algorithm for diagnosis </vt:lpstr>
      <vt:lpstr>Slide 19</vt:lpstr>
      <vt:lpstr>انديكاسيون هاي استفاده از ROTEM (پروتكل مصوب بيمارستان شهيد رجايي)</vt:lpstr>
      <vt:lpstr>Slide 21</vt:lpstr>
      <vt:lpstr>Cryoprecipitate </vt:lpstr>
      <vt:lpstr>What are the options for supplementing fibrinogen?</vt:lpstr>
      <vt:lpstr>Why bother about allogeneic RBC, FFP and platelets ?</vt:lpstr>
      <vt:lpstr>Slide 25</vt:lpstr>
      <vt:lpstr>Slide 26</vt:lpstr>
      <vt:lpstr>Journal of Cardiothoracic and Vascular Anesthesia   Volume 28, Issue 2, April 2014, Pages 210–216 Rapid and Correct Prediction of Thrombocytopenia&amp; Hypofibrinogenemia With Rotational Thromboelastometry in Cardiac Surgery Rik H.G. Olde Engberink, MD*, , , Gerhardus J.A.J.M. Kuiper, MD†, Rick J.H. Wetzels, MSc§, Patty J. Nelemans, MD, PhD‡, Marcus D. Lance, MD†, Erik A.M. Beckers, MD, PhD*, Yvonne M.C. Henskens, PhD§</vt:lpstr>
      <vt:lpstr>Thromboelastometry-guided administration of fibrinogen concentrate for the treatment of excessive intraoperative bleeding in thoracoabdominal aortic aneurysm surgery. </vt:lpstr>
      <vt:lpstr>Slide 29</vt:lpstr>
      <vt:lpstr>Slide 30</vt:lpstr>
      <vt:lpstr>Slide 31</vt:lpstr>
      <vt:lpstr> Plasma fibrinogen concentration is correlated with postoperative blood loss in children undergoing cardiac surgery: A retrospective review Faraoni, David; Willems, Ariane; Savan, Veaceslav; Demanet, Helene; De Ville, Andree; Van der Linden, Philippe European Journal of Anaesthesiology: June 2014 - Volume 31 - Issue 6 - p 317–326</vt:lpstr>
      <vt:lpstr>Hemostatic effects of fibrinogen concentrate compared with cryoprecipitate in children after cardiac surgery: A randomized pilot trial Filomena R.B.G. Galas, MD, PhD,  Juliano P. de Almeida, MD, PhD, Júlia T. Fukushima, MSc , Jean Louis Vincent, MD, PhD , Eduardo A. Osawa, MD, PhD, Suely Zeferino Oct 2014,</vt:lpstr>
      <vt:lpstr>Slide 34</vt:lpstr>
      <vt:lpstr>Number of ROTEM tests in 2014 (1393) [9 months] in Rajaie hospital</vt:lpstr>
      <vt:lpstr>Blood products transfusion  (No. of operations per year ~4800)</vt:lpstr>
      <vt:lpstr>“Hemostatic Therapy Based on ROTEM” Protocol in  Rajaie Cardiovascular Medical &amp; Research Center-Tehran </vt:lpstr>
      <vt:lpstr>Slide 38</vt:lpstr>
      <vt:lpstr>Slide 39</vt:lpstr>
      <vt:lpstr>Case Report (1)</vt:lpstr>
      <vt:lpstr>Baseline ROTEM</vt:lpstr>
      <vt:lpstr>There was significant oozing after CPB</vt:lpstr>
      <vt:lpstr>Post-CPB ROTEM (after hemostatic therapy)</vt:lpstr>
      <vt:lpstr>Case Report (2)</vt:lpstr>
      <vt:lpstr>Baseline ROTEM</vt:lpstr>
      <vt:lpstr>Post-CPB ROTEM (after protamine, before hemostatic therapy)</vt:lpstr>
      <vt:lpstr>Hemostatic therapy</vt:lpstr>
      <vt:lpstr>Post-CPB ROTEM 2 (after hemostatic therapy)</vt:lpstr>
      <vt:lpstr>Post-op day 1 ROTEM (after 2nd fibrinogen 2 gr)</vt:lpstr>
      <vt:lpstr>Hypofibrionogenemia in congenital heart dis.</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Thromboelastometry-guided administration of fibrinogen concentrate for the treatment of excessive intraoperative bleeding in thoracoabdominal aortic aneurysm surgery.</dc:title>
  <dc:creator>AzaarFarin</dc:creator>
  <cp:lastModifiedBy>intuser</cp:lastModifiedBy>
  <cp:revision>46</cp:revision>
  <dcterms:created xsi:type="dcterms:W3CDTF">2015-05-29T05:47:21Z</dcterms:created>
  <dcterms:modified xsi:type="dcterms:W3CDTF">2018-12-18T08:31:45Z</dcterms:modified>
</cp:coreProperties>
</file>